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60" r:id="rId3"/>
    <p:sldId id="261" r:id="rId4"/>
    <p:sldId id="256" r:id="rId5"/>
    <p:sldId id="258" r:id="rId6"/>
    <p:sldId id="263" r:id="rId7"/>
    <p:sldId id="262" r:id="rId8"/>
    <p:sldId id="264" r:id="rId9"/>
    <p:sldId id="265" r:id="rId10"/>
    <p:sldId id="266" r:id="rId11"/>
    <p:sldId id="270" r:id="rId12"/>
    <p:sldId id="267" r:id="rId13"/>
    <p:sldId id="272" r:id="rId14"/>
    <p:sldId id="275" r:id="rId15"/>
    <p:sldId id="274" r:id="rId16"/>
    <p:sldId id="273" r:id="rId17"/>
    <p:sldId id="269" r:id="rId18"/>
    <p:sldId id="276" r:id="rId19"/>
    <p:sldId id="259" r:id="rId20"/>
    <p:sldId id="277" r:id="rId21"/>
    <p:sldId id="278" r:id="rId22"/>
    <p:sldId id="279"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7" autoAdjust="0"/>
    <p:restoredTop sz="94660"/>
  </p:normalViewPr>
  <p:slideViewPr>
    <p:cSldViewPr snapToGrid="0">
      <p:cViewPr varScale="1">
        <p:scale>
          <a:sx n="107" d="100"/>
          <a:sy n="107" d="100"/>
        </p:scale>
        <p:origin x="678" y="108"/>
      </p:cViewPr>
      <p:guideLst/>
    </p:cSldViewPr>
  </p:slid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016616-36E4-4E30-BD00-513A5D0CEBE6}"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F0843555-A225-4260-8BB1-F1B22963DBE6}">
      <dgm:prSet/>
      <dgm:spPr/>
      <dgm:t>
        <a:bodyPr/>
        <a:lstStyle/>
        <a:p>
          <a:r>
            <a:rPr lang="fr-FR"/>
            <a:t>I- </a:t>
          </a:r>
          <a:r>
            <a:rPr lang="fr-FR" b="1"/>
            <a:t>Contexte et cadre du questionnement </a:t>
          </a:r>
          <a:endParaRPr lang="en-US"/>
        </a:p>
      </dgm:t>
    </dgm:pt>
    <dgm:pt modelId="{D0891259-567E-4BDC-B938-6EDF976B6FE1}" type="parTrans" cxnId="{9F915CEC-BB0F-4C85-8C94-2AF5D4F4A08B}">
      <dgm:prSet/>
      <dgm:spPr/>
      <dgm:t>
        <a:bodyPr/>
        <a:lstStyle/>
        <a:p>
          <a:endParaRPr lang="en-US"/>
        </a:p>
      </dgm:t>
    </dgm:pt>
    <dgm:pt modelId="{1C50780A-1D25-4E02-B96E-3EE7B57F56B8}" type="sibTrans" cxnId="{9F915CEC-BB0F-4C85-8C94-2AF5D4F4A08B}">
      <dgm:prSet/>
      <dgm:spPr/>
      <dgm:t>
        <a:bodyPr/>
        <a:lstStyle/>
        <a:p>
          <a:endParaRPr lang="en-US"/>
        </a:p>
      </dgm:t>
    </dgm:pt>
    <dgm:pt modelId="{899CDE68-79A7-429E-8D8D-C739E398F997}">
      <dgm:prSet/>
      <dgm:spPr/>
      <dgm:t>
        <a:bodyPr/>
        <a:lstStyle/>
        <a:p>
          <a:r>
            <a:rPr lang="fr-FR"/>
            <a:t>A- Le croisement de politiques publiques </a:t>
          </a:r>
          <a:endParaRPr lang="en-US"/>
        </a:p>
      </dgm:t>
    </dgm:pt>
    <dgm:pt modelId="{B20E0F21-F8C4-4DDE-8B06-35A6D4ED2263}" type="parTrans" cxnId="{6E579C0F-6C6F-4C72-89E6-B5EBF817540C}">
      <dgm:prSet/>
      <dgm:spPr/>
      <dgm:t>
        <a:bodyPr/>
        <a:lstStyle/>
        <a:p>
          <a:endParaRPr lang="en-US"/>
        </a:p>
      </dgm:t>
    </dgm:pt>
    <dgm:pt modelId="{AFF95746-64F0-4634-BE42-DC40B267EAFB}" type="sibTrans" cxnId="{6E579C0F-6C6F-4C72-89E6-B5EBF817540C}">
      <dgm:prSet/>
      <dgm:spPr/>
      <dgm:t>
        <a:bodyPr/>
        <a:lstStyle/>
        <a:p>
          <a:endParaRPr lang="en-US"/>
        </a:p>
      </dgm:t>
    </dgm:pt>
    <dgm:pt modelId="{4C0191CA-AFD8-4AD5-A551-07CCF284F68D}">
      <dgm:prSet/>
      <dgm:spPr/>
      <dgm:t>
        <a:bodyPr/>
        <a:lstStyle/>
        <a:p>
          <a:r>
            <a:rPr lang="fr-FR" dirty="0"/>
            <a:t>B- Les inégalités de santé </a:t>
          </a:r>
          <a:endParaRPr lang="en-US" dirty="0"/>
        </a:p>
      </dgm:t>
    </dgm:pt>
    <dgm:pt modelId="{78CCFCE4-20AE-4FF1-86E6-A516BFD56CAC}" type="parTrans" cxnId="{E2A8122D-AC1B-4BD7-BC3D-22E370B5BEEF}">
      <dgm:prSet/>
      <dgm:spPr/>
      <dgm:t>
        <a:bodyPr/>
        <a:lstStyle/>
        <a:p>
          <a:endParaRPr lang="en-US"/>
        </a:p>
      </dgm:t>
    </dgm:pt>
    <dgm:pt modelId="{93D3187E-7DC8-479E-8620-698BFB4200AC}" type="sibTrans" cxnId="{E2A8122D-AC1B-4BD7-BC3D-22E370B5BEEF}">
      <dgm:prSet/>
      <dgm:spPr/>
      <dgm:t>
        <a:bodyPr/>
        <a:lstStyle/>
        <a:p>
          <a:endParaRPr lang="en-US"/>
        </a:p>
      </dgm:t>
    </dgm:pt>
    <dgm:pt modelId="{4692650D-5BB6-4F0E-9973-0D52275CDE1F}">
      <dgm:prSet/>
      <dgm:spPr/>
      <dgm:t>
        <a:bodyPr/>
        <a:lstStyle/>
        <a:p>
          <a:r>
            <a:rPr lang="fr-FR"/>
            <a:t>C- Un territoire et ses caractéristiques </a:t>
          </a:r>
          <a:endParaRPr lang="en-US"/>
        </a:p>
      </dgm:t>
    </dgm:pt>
    <dgm:pt modelId="{ADBCC066-9FB1-4B31-9D9C-949B9DC84E75}" type="parTrans" cxnId="{4675AE57-9B8B-498D-A48D-EE9697A4D513}">
      <dgm:prSet/>
      <dgm:spPr/>
      <dgm:t>
        <a:bodyPr/>
        <a:lstStyle/>
        <a:p>
          <a:endParaRPr lang="en-US"/>
        </a:p>
      </dgm:t>
    </dgm:pt>
    <dgm:pt modelId="{06CC7876-BEF6-4758-AB95-2DDE7EFAC62D}" type="sibTrans" cxnId="{4675AE57-9B8B-498D-A48D-EE9697A4D513}">
      <dgm:prSet/>
      <dgm:spPr/>
      <dgm:t>
        <a:bodyPr/>
        <a:lstStyle/>
        <a:p>
          <a:endParaRPr lang="en-US"/>
        </a:p>
      </dgm:t>
    </dgm:pt>
    <dgm:pt modelId="{0D5FC5F1-0B9F-48C6-A037-B02F88074FD0}">
      <dgm:prSet/>
      <dgm:spPr/>
      <dgm:t>
        <a:bodyPr/>
        <a:lstStyle/>
        <a:p>
          <a:r>
            <a:rPr lang="fr-FR"/>
            <a:t>II- </a:t>
          </a:r>
          <a:r>
            <a:rPr lang="fr-FR" b="1"/>
            <a:t>Parentalité, santé et bien être. </a:t>
          </a:r>
          <a:endParaRPr lang="en-US"/>
        </a:p>
      </dgm:t>
    </dgm:pt>
    <dgm:pt modelId="{07710FBE-0586-4AB0-8CDB-D5676947D983}" type="parTrans" cxnId="{988751E4-3A47-4C5F-91E8-A1BF0F929603}">
      <dgm:prSet/>
      <dgm:spPr/>
      <dgm:t>
        <a:bodyPr/>
        <a:lstStyle/>
        <a:p>
          <a:endParaRPr lang="en-US"/>
        </a:p>
      </dgm:t>
    </dgm:pt>
    <dgm:pt modelId="{7D8B6685-2BF9-4A5C-9049-69B81DF9C60D}" type="sibTrans" cxnId="{988751E4-3A47-4C5F-91E8-A1BF0F929603}">
      <dgm:prSet/>
      <dgm:spPr/>
      <dgm:t>
        <a:bodyPr/>
        <a:lstStyle/>
        <a:p>
          <a:endParaRPr lang="en-US"/>
        </a:p>
      </dgm:t>
    </dgm:pt>
    <dgm:pt modelId="{5A97A257-65A8-45FE-9D5D-38F229BE3333}">
      <dgm:prSet/>
      <dgm:spPr/>
      <dgm:t>
        <a:bodyPr/>
        <a:lstStyle/>
        <a:p>
          <a:r>
            <a:rPr lang="fr-FR"/>
            <a:t>A- Un lien notamment juridique</a:t>
          </a:r>
          <a:endParaRPr lang="en-US"/>
        </a:p>
      </dgm:t>
    </dgm:pt>
    <dgm:pt modelId="{FE008F38-F85D-432F-96D4-C7D55EDFFA52}" type="parTrans" cxnId="{AEAE9BD5-83AD-488D-A97A-5A21736F5F85}">
      <dgm:prSet/>
      <dgm:spPr/>
      <dgm:t>
        <a:bodyPr/>
        <a:lstStyle/>
        <a:p>
          <a:endParaRPr lang="en-US"/>
        </a:p>
      </dgm:t>
    </dgm:pt>
    <dgm:pt modelId="{2FAF4676-5BAE-4811-8EEB-8E1FA55C5A87}" type="sibTrans" cxnId="{AEAE9BD5-83AD-488D-A97A-5A21736F5F85}">
      <dgm:prSet/>
      <dgm:spPr/>
      <dgm:t>
        <a:bodyPr/>
        <a:lstStyle/>
        <a:p>
          <a:endParaRPr lang="en-US"/>
        </a:p>
      </dgm:t>
    </dgm:pt>
    <dgm:pt modelId="{79EF4937-C504-483B-A283-BA52015E165B}">
      <dgm:prSet/>
      <dgm:spPr/>
      <dgm:t>
        <a:bodyPr/>
        <a:lstStyle/>
        <a:p>
          <a:r>
            <a:rPr lang="fr-FR"/>
            <a:t>B- Clarifier la notion de bien être</a:t>
          </a:r>
          <a:endParaRPr lang="en-US"/>
        </a:p>
      </dgm:t>
    </dgm:pt>
    <dgm:pt modelId="{95A36851-05AB-4A94-AC08-BC6518B522B7}" type="parTrans" cxnId="{44998F33-C403-451E-808E-A768BCB59670}">
      <dgm:prSet/>
      <dgm:spPr/>
      <dgm:t>
        <a:bodyPr/>
        <a:lstStyle/>
        <a:p>
          <a:endParaRPr lang="en-US"/>
        </a:p>
      </dgm:t>
    </dgm:pt>
    <dgm:pt modelId="{F9C7CFB4-9FE7-4EB3-B14E-E999E335E58C}" type="sibTrans" cxnId="{44998F33-C403-451E-808E-A768BCB59670}">
      <dgm:prSet/>
      <dgm:spPr/>
      <dgm:t>
        <a:bodyPr/>
        <a:lstStyle/>
        <a:p>
          <a:endParaRPr lang="en-US"/>
        </a:p>
      </dgm:t>
    </dgm:pt>
    <dgm:pt modelId="{62A3CACE-98E5-4E01-9201-2A1A8486A6EE}">
      <dgm:prSet/>
      <dgm:spPr/>
      <dgm:t>
        <a:bodyPr/>
        <a:lstStyle/>
        <a:p>
          <a:r>
            <a:rPr lang="fr-FR" dirty="0"/>
            <a:t>C- Clarifier la notion de parentalité</a:t>
          </a:r>
          <a:endParaRPr lang="en-US" dirty="0"/>
        </a:p>
      </dgm:t>
    </dgm:pt>
    <dgm:pt modelId="{D72FF09E-BEDB-4373-A899-1D55BC28EDA6}" type="parTrans" cxnId="{439E4E01-EFFD-4695-A29D-C67F8EED6F5C}">
      <dgm:prSet/>
      <dgm:spPr/>
      <dgm:t>
        <a:bodyPr/>
        <a:lstStyle/>
        <a:p>
          <a:endParaRPr lang="en-US"/>
        </a:p>
      </dgm:t>
    </dgm:pt>
    <dgm:pt modelId="{65375E4B-E7CC-450B-B273-67457B2975FF}" type="sibTrans" cxnId="{439E4E01-EFFD-4695-A29D-C67F8EED6F5C}">
      <dgm:prSet/>
      <dgm:spPr/>
      <dgm:t>
        <a:bodyPr/>
        <a:lstStyle/>
        <a:p>
          <a:endParaRPr lang="en-US"/>
        </a:p>
      </dgm:t>
    </dgm:pt>
    <dgm:pt modelId="{4F434156-4EB5-483E-96B8-CBF9868433C5}">
      <dgm:prSet/>
      <dgm:spPr/>
      <dgm:t>
        <a:bodyPr/>
        <a:lstStyle/>
        <a:p>
          <a:r>
            <a:rPr lang="fr-FR"/>
            <a:t>III- </a:t>
          </a:r>
          <a:r>
            <a:rPr lang="fr-FR" b="1"/>
            <a:t>Quelles interventions auprès des parents ? </a:t>
          </a:r>
          <a:endParaRPr lang="en-US"/>
        </a:p>
      </dgm:t>
    </dgm:pt>
    <dgm:pt modelId="{51A0121B-3B30-430F-A0EC-7DC147945CDA}" type="parTrans" cxnId="{25CABC73-3BFC-4AF6-B580-68981C6F30B1}">
      <dgm:prSet/>
      <dgm:spPr/>
      <dgm:t>
        <a:bodyPr/>
        <a:lstStyle/>
        <a:p>
          <a:endParaRPr lang="en-US"/>
        </a:p>
      </dgm:t>
    </dgm:pt>
    <dgm:pt modelId="{531CC152-DD97-42AF-838D-6EE63724401A}" type="sibTrans" cxnId="{25CABC73-3BFC-4AF6-B580-68981C6F30B1}">
      <dgm:prSet/>
      <dgm:spPr/>
      <dgm:t>
        <a:bodyPr/>
        <a:lstStyle/>
        <a:p>
          <a:endParaRPr lang="en-US"/>
        </a:p>
      </dgm:t>
    </dgm:pt>
    <dgm:pt modelId="{F1775BA9-1A97-4BD4-998C-FFE65558F073}">
      <dgm:prSet/>
      <dgm:spPr/>
      <dgm:t>
        <a:bodyPr/>
        <a:lstStyle/>
        <a:p>
          <a:r>
            <a:rPr lang="fr-FR" dirty="0"/>
            <a:t>A- Le  bien-être une affaire de famille ? </a:t>
          </a:r>
          <a:endParaRPr lang="en-US" dirty="0"/>
        </a:p>
      </dgm:t>
    </dgm:pt>
    <dgm:pt modelId="{712077D3-3392-4400-A8F6-67E342079F88}" type="parTrans" cxnId="{02151CFB-B1FB-4623-8483-18490225EB66}">
      <dgm:prSet/>
      <dgm:spPr/>
      <dgm:t>
        <a:bodyPr/>
        <a:lstStyle/>
        <a:p>
          <a:endParaRPr lang="en-US"/>
        </a:p>
      </dgm:t>
    </dgm:pt>
    <dgm:pt modelId="{9711B106-62BA-4F28-93F1-10CB248D737F}" type="sibTrans" cxnId="{02151CFB-B1FB-4623-8483-18490225EB66}">
      <dgm:prSet/>
      <dgm:spPr/>
      <dgm:t>
        <a:bodyPr/>
        <a:lstStyle/>
        <a:p>
          <a:endParaRPr lang="en-US"/>
        </a:p>
      </dgm:t>
    </dgm:pt>
    <dgm:pt modelId="{55768EED-8ADC-4DF7-906E-C00C723B11E9}">
      <dgm:prSet/>
      <dgm:spPr/>
      <dgm:t>
        <a:bodyPr/>
        <a:lstStyle/>
        <a:p>
          <a:r>
            <a:rPr lang="fr-FR" dirty="0"/>
            <a:t>B- Des principes, des compétences et des postures. </a:t>
          </a:r>
          <a:endParaRPr lang="en-US" dirty="0"/>
        </a:p>
      </dgm:t>
    </dgm:pt>
    <dgm:pt modelId="{F3D144F9-8B25-4645-AAC8-41096A3BEE67}" type="parTrans" cxnId="{DD9F562E-9958-4FD9-BA8B-A79BB2D6455C}">
      <dgm:prSet/>
      <dgm:spPr/>
      <dgm:t>
        <a:bodyPr/>
        <a:lstStyle/>
        <a:p>
          <a:endParaRPr lang="en-US"/>
        </a:p>
      </dgm:t>
    </dgm:pt>
    <dgm:pt modelId="{064FC48A-4F74-4770-9CAF-0530223CC2F5}" type="sibTrans" cxnId="{DD9F562E-9958-4FD9-BA8B-A79BB2D6455C}">
      <dgm:prSet/>
      <dgm:spPr/>
      <dgm:t>
        <a:bodyPr/>
        <a:lstStyle/>
        <a:p>
          <a:endParaRPr lang="en-US"/>
        </a:p>
      </dgm:t>
    </dgm:pt>
    <dgm:pt modelId="{40415A75-2F2D-45C3-8DA8-8A0EB95A4084}" type="pres">
      <dgm:prSet presAssocID="{57016616-36E4-4E30-BD00-513A5D0CEBE6}" presName="linear" presStyleCnt="0">
        <dgm:presLayoutVars>
          <dgm:dir/>
          <dgm:animLvl val="lvl"/>
          <dgm:resizeHandles val="exact"/>
        </dgm:presLayoutVars>
      </dgm:prSet>
      <dgm:spPr/>
    </dgm:pt>
    <dgm:pt modelId="{16B3C039-BBF2-44F5-B9F4-F62AA73E9D87}" type="pres">
      <dgm:prSet presAssocID="{F0843555-A225-4260-8BB1-F1B22963DBE6}" presName="parentLin" presStyleCnt="0"/>
      <dgm:spPr/>
    </dgm:pt>
    <dgm:pt modelId="{45382E73-55E5-42F9-9507-96861390DC96}" type="pres">
      <dgm:prSet presAssocID="{F0843555-A225-4260-8BB1-F1B22963DBE6}" presName="parentLeftMargin" presStyleLbl="node1" presStyleIdx="0" presStyleCnt="3"/>
      <dgm:spPr/>
    </dgm:pt>
    <dgm:pt modelId="{3CD5EF3B-2C96-414C-BD3A-FC73EE6F2916}" type="pres">
      <dgm:prSet presAssocID="{F0843555-A225-4260-8BB1-F1B22963DBE6}" presName="parentText" presStyleLbl="node1" presStyleIdx="0" presStyleCnt="3">
        <dgm:presLayoutVars>
          <dgm:chMax val="0"/>
          <dgm:bulletEnabled val="1"/>
        </dgm:presLayoutVars>
      </dgm:prSet>
      <dgm:spPr/>
    </dgm:pt>
    <dgm:pt modelId="{D2558260-E458-4D90-AA82-525C7C5F22DD}" type="pres">
      <dgm:prSet presAssocID="{F0843555-A225-4260-8BB1-F1B22963DBE6}" presName="negativeSpace" presStyleCnt="0"/>
      <dgm:spPr/>
    </dgm:pt>
    <dgm:pt modelId="{8F5F06BC-5C0C-40EF-9324-D5E149717344}" type="pres">
      <dgm:prSet presAssocID="{F0843555-A225-4260-8BB1-F1B22963DBE6}" presName="childText" presStyleLbl="conFgAcc1" presStyleIdx="0" presStyleCnt="3">
        <dgm:presLayoutVars>
          <dgm:bulletEnabled val="1"/>
        </dgm:presLayoutVars>
      </dgm:prSet>
      <dgm:spPr/>
    </dgm:pt>
    <dgm:pt modelId="{88149CBE-260C-42E7-AB97-EEC04D3BA2CA}" type="pres">
      <dgm:prSet presAssocID="{1C50780A-1D25-4E02-B96E-3EE7B57F56B8}" presName="spaceBetweenRectangles" presStyleCnt="0"/>
      <dgm:spPr/>
    </dgm:pt>
    <dgm:pt modelId="{7152DF40-7F9D-412E-98EB-619A404F9CAD}" type="pres">
      <dgm:prSet presAssocID="{0D5FC5F1-0B9F-48C6-A037-B02F88074FD0}" presName="parentLin" presStyleCnt="0"/>
      <dgm:spPr/>
    </dgm:pt>
    <dgm:pt modelId="{546BBE6C-9670-4928-BDAA-67605FCF31B5}" type="pres">
      <dgm:prSet presAssocID="{0D5FC5F1-0B9F-48C6-A037-B02F88074FD0}" presName="parentLeftMargin" presStyleLbl="node1" presStyleIdx="0" presStyleCnt="3"/>
      <dgm:spPr/>
    </dgm:pt>
    <dgm:pt modelId="{C0486223-C5AE-4CC2-99A5-817715D02E49}" type="pres">
      <dgm:prSet presAssocID="{0D5FC5F1-0B9F-48C6-A037-B02F88074FD0}" presName="parentText" presStyleLbl="node1" presStyleIdx="1" presStyleCnt="3">
        <dgm:presLayoutVars>
          <dgm:chMax val="0"/>
          <dgm:bulletEnabled val="1"/>
        </dgm:presLayoutVars>
      </dgm:prSet>
      <dgm:spPr/>
    </dgm:pt>
    <dgm:pt modelId="{73A17BED-F78C-4562-85AF-6553FE157FE4}" type="pres">
      <dgm:prSet presAssocID="{0D5FC5F1-0B9F-48C6-A037-B02F88074FD0}" presName="negativeSpace" presStyleCnt="0"/>
      <dgm:spPr/>
    </dgm:pt>
    <dgm:pt modelId="{B573F6F2-2A2E-46DD-B41E-738EA20ECFFB}" type="pres">
      <dgm:prSet presAssocID="{0D5FC5F1-0B9F-48C6-A037-B02F88074FD0}" presName="childText" presStyleLbl="conFgAcc1" presStyleIdx="1" presStyleCnt="3">
        <dgm:presLayoutVars>
          <dgm:bulletEnabled val="1"/>
        </dgm:presLayoutVars>
      </dgm:prSet>
      <dgm:spPr/>
    </dgm:pt>
    <dgm:pt modelId="{D4B2B845-A27A-49C9-8A4D-91DF1AED8F4B}" type="pres">
      <dgm:prSet presAssocID="{7D8B6685-2BF9-4A5C-9049-69B81DF9C60D}" presName="spaceBetweenRectangles" presStyleCnt="0"/>
      <dgm:spPr/>
    </dgm:pt>
    <dgm:pt modelId="{0FEFC9F5-D3E1-4DE2-8551-9EF8158CBA93}" type="pres">
      <dgm:prSet presAssocID="{4F434156-4EB5-483E-96B8-CBF9868433C5}" presName="parentLin" presStyleCnt="0"/>
      <dgm:spPr/>
    </dgm:pt>
    <dgm:pt modelId="{FF1DC54C-FFD8-4B9F-8879-9ADBBD717826}" type="pres">
      <dgm:prSet presAssocID="{4F434156-4EB5-483E-96B8-CBF9868433C5}" presName="parentLeftMargin" presStyleLbl="node1" presStyleIdx="1" presStyleCnt="3"/>
      <dgm:spPr/>
    </dgm:pt>
    <dgm:pt modelId="{95B5FBC5-2A8F-4145-9060-87D7870EF2DE}" type="pres">
      <dgm:prSet presAssocID="{4F434156-4EB5-483E-96B8-CBF9868433C5}" presName="parentText" presStyleLbl="node1" presStyleIdx="2" presStyleCnt="3">
        <dgm:presLayoutVars>
          <dgm:chMax val="0"/>
          <dgm:bulletEnabled val="1"/>
        </dgm:presLayoutVars>
      </dgm:prSet>
      <dgm:spPr/>
    </dgm:pt>
    <dgm:pt modelId="{E01DC943-DD7C-4E43-941A-9636ECA5C45E}" type="pres">
      <dgm:prSet presAssocID="{4F434156-4EB5-483E-96B8-CBF9868433C5}" presName="negativeSpace" presStyleCnt="0"/>
      <dgm:spPr/>
    </dgm:pt>
    <dgm:pt modelId="{BFACE1A3-DB01-47EC-ACBC-2F5C0EC844CF}" type="pres">
      <dgm:prSet presAssocID="{4F434156-4EB5-483E-96B8-CBF9868433C5}" presName="childText" presStyleLbl="conFgAcc1" presStyleIdx="2" presStyleCnt="3">
        <dgm:presLayoutVars>
          <dgm:bulletEnabled val="1"/>
        </dgm:presLayoutVars>
      </dgm:prSet>
      <dgm:spPr/>
    </dgm:pt>
  </dgm:ptLst>
  <dgm:cxnLst>
    <dgm:cxn modelId="{439E4E01-EFFD-4695-A29D-C67F8EED6F5C}" srcId="{0D5FC5F1-0B9F-48C6-A037-B02F88074FD0}" destId="{62A3CACE-98E5-4E01-9201-2A1A8486A6EE}" srcOrd="2" destOrd="0" parTransId="{D72FF09E-BEDB-4373-A899-1D55BC28EDA6}" sibTransId="{65375E4B-E7CC-450B-B273-67457B2975FF}"/>
    <dgm:cxn modelId="{000F7201-B171-43BE-AE6D-6A4EDEB1E6A5}" type="presOf" srcId="{62A3CACE-98E5-4E01-9201-2A1A8486A6EE}" destId="{B573F6F2-2A2E-46DD-B41E-738EA20ECFFB}" srcOrd="0" destOrd="2" presId="urn:microsoft.com/office/officeart/2005/8/layout/list1"/>
    <dgm:cxn modelId="{D811B805-F50C-4FCB-A5D4-9884EF678B88}" type="presOf" srcId="{5A97A257-65A8-45FE-9D5D-38F229BE3333}" destId="{B573F6F2-2A2E-46DD-B41E-738EA20ECFFB}" srcOrd="0" destOrd="0" presId="urn:microsoft.com/office/officeart/2005/8/layout/list1"/>
    <dgm:cxn modelId="{6E579C0F-6C6F-4C72-89E6-B5EBF817540C}" srcId="{F0843555-A225-4260-8BB1-F1B22963DBE6}" destId="{899CDE68-79A7-429E-8D8D-C739E398F997}" srcOrd="0" destOrd="0" parTransId="{B20E0F21-F8C4-4DDE-8B06-35A6D4ED2263}" sibTransId="{AFF95746-64F0-4634-BE42-DC40B267EAFB}"/>
    <dgm:cxn modelId="{3D9F9D1C-F1F8-465E-99DE-AFFBF06AB374}" type="presOf" srcId="{55768EED-8ADC-4DF7-906E-C00C723B11E9}" destId="{BFACE1A3-DB01-47EC-ACBC-2F5C0EC844CF}" srcOrd="0" destOrd="1" presId="urn:microsoft.com/office/officeart/2005/8/layout/list1"/>
    <dgm:cxn modelId="{BDC0861F-5459-4665-B030-2F61DDD8CEA7}" type="presOf" srcId="{79EF4937-C504-483B-A283-BA52015E165B}" destId="{B573F6F2-2A2E-46DD-B41E-738EA20ECFFB}" srcOrd="0" destOrd="1" presId="urn:microsoft.com/office/officeart/2005/8/layout/list1"/>
    <dgm:cxn modelId="{B24A362C-38A8-49D0-A013-6143BC7AA7A8}" type="presOf" srcId="{4692650D-5BB6-4F0E-9973-0D52275CDE1F}" destId="{8F5F06BC-5C0C-40EF-9324-D5E149717344}" srcOrd="0" destOrd="2" presId="urn:microsoft.com/office/officeart/2005/8/layout/list1"/>
    <dgm:cxn modelId="{E2A8122D-AC1B-4BD7-BC3D-22E370B5BEEF}" srcId="{F0843555-A225-4260-8BB1-F1B22963DBE6}" destId="{4C0191CA-AFD8-4AD5-A551-07CCF284F68D}" srcOrd="1" destOrd="0" parTransId="{78CCFCE4-20AE-4FF1-86E6-A516BFD56CAC}" sibTransId="{93D3187E-7DC8-479E-8620-698BFB4200AC}"/>
    <dgm:cxn modelId="{DD9F562E-9958-4FD9-BA8B-A79BB2D6455C}" srcId="{4F434156-4EB5-483E-96B8-CBF9868433C5}" destId="{55768EED-8ADC-4DF7-906E-C00C723B11E9}" srcOrd="1" destOrd="0" parTransId="{F3D144F9-8B25-4645-AAC8-41096A3BEE67}" sibTransId="{064FC48A-4F74-4770-9CAF-0530223CC2F5}"/>
    <dgm:cxn modelId="{44998F33-C403-451E-808E-A768BCB59670}" srcId="{0D5FC5F1-0B9F-48C6-A037-B02F88074FD0}" destId="{79EF4937-C504-483B-A283-BA52015E165B}" srcOrd="1" destOrd="0" parTransId="{95A36851-05AB-4A94-AC08-BC6518B522B7}" sibTransId="{F9C7CFB4-9FE7-4EB3-B14E-E999E335E58C}"/>
    <dgm:cxn modelId="{1AAAE236-20FA-42B6-B92B-272009CE2A2C}" type="presOf" srcId="{4F434156-4EB5-483E-96B8-CBF9868433C5}" destId="{FF1DC54C-FFD8-4B9F-8879-9ADBBD717826}" srcOrd="0" destOrd="0" presId="urn:microsoft.com/office/officeart/2005/8/layout/list1"/>
    <dgm:cxn modelId="{268F5039-58D1-4819-ACF0-12A29F1B0D43}" type="presOf" srcId="{899CDE68-79A7-429E-8D8D-C739E398F997}" destId="{8F5F06BC-5C0C-40EF-9324-D5E149717344}" srcOrd="0" destOrd="0" presId="urn:microsoft.com/office/officeart/2005/8/layout/list1"/>
    <dgm:cxn modelId="{A670695D-01F0-439D-A422-A58FC7BDE7D5}" type="presOf" srcId="{4C0191CA-AFD8-4AD5-A551-07CCF284F68D}" destId="{8F5F06BC-5C0C-40EF-9324-D5E149717344}" srcOrd="0" destOrd="1" presId="urn:microsoft.com/office/officeart/2005/8/layout/list1"/>
    <dgm:cxn modelId="{D0714048-CE73-45EA-BDBB-FEC20EA5E820}" type="presOf" srcId="{4F434156-4EB5-483E-96B8-CBF9868433C5}" destId="{95B5FBC5-2A8F-4145-9060-87D7870EF2DE}" srcOrd="1" destOrd="0" presId="urn:microsoft.com/office/officeart/2005/8/layout/list1"/>
    <dgm:cxn modelId="{25CABC73-3BFC-4AF6-B580-68981C6F30B1}" srcId="{57016616-36E4-4E30-BD00-513A5D0CEBE6}" destId="{4F434156-4EB5-483E-96B8-CBF9868433C5}" srcOrd="2" destOrd="0" parTransId="{51A0121B-3B30-430F-A0EC-7DC147945CDA}" sibTransId="{531CC152-DD97-42AF-838D-6EE63724401A}"/>
    <dgm:cxn modelId="{4675AE57-9B8B-498D-A48D-EE9697A4D513}" srcId="{F0843555-A225-4260-8BB1-F1B22963DBE6}" destId="{4692650D-5BB6-4F0E-9973-0D52275CDE1F}" srcOrd="2" destOrd="0" parTransId="{ADBCC066-9FB1-4B31-9D9C-949B9DC84E75}" sibTransId="{06CC7876-BEF6-4758-AB95-2DDE7EFAC62D}"/>
    <dgm:cxn modelId="{F0198E86-FB60-45FE-8188-5D34FFAD6D7B}" type="presOf" srcId="{0D5FC5F1-0B9F-48C6-A037-B02F88074FD0}" destId="{546BBE6C-9670-4928-BDAA-67605FCF31B5}" srcOrd="0" destOrd="0" presId="urn:microsoft.com/office/officeart/2005/8/layout/list1"/>
    <dgm:cxn modelId="{A1079789-D58E-4BEA-9575-B30BC9699BA7}" type="presOf" srcId="{F0843555-A225-4260-8BB1-F1B22963DBE6}" destId="{3CD5EF3B-2C96-414C-BD3A-FC73EE6F2916}" srcOrd="1" destOrd="0" presId="urn:microsoft.com/office/officeart/2005/8/layout/list1"/>
    <dgm:cxn modelId="{81E9E69C-0ACE-48C8-BD63-83B265C4262F}" type="presOf" srcId="{F1775BA9-1A97-4BD4-998C-FFE65558F073}" destId="{BFACE1A3-DB01-47EC-ACBC-2F5C0EC844CF}" srcOrd="0" destOrd="0" presId="urn:microsoft.com/office/officeart/2005/8/layout/list1"/>
    <dgm:cxn modelId="{3488EF9D-6794-4DB2-B5FC-C50CEB5D175A}" type="presOf" srcId="{57016616-36E4-4E30-BD00-513A5D0CEBE6}" destId="{40415A75-2F2D-45C3-8DA8-8A0EB95A4084}" srcOrd="0" destOrd="0" presId="urn:microsoft.com/office/officeart/2005/8/layout/list1"/>
    <dgm:cxn modelId="{347EA3B3-88C7-46D1-9BE2-8A0B4B54E9AA}" type="presOf" srcId="{F0843555-A225-4260-8BB1-F1B22963DBE6}" destId="{45382E73-55E5-42F9-9507-96861390DC96}" srcOrd="0" destOrd="0" presId="urn:microsoft.com/office/officeart/2005/8/layout/list1"/>
    <dgm:cxn modelId="{AEAE9BD5-83AD-488D-A97A-5A21736F5F85}" srcId="{0D5FC5F1-0B9F-48C6-A037-B02F88074FD0}" destId="{5A97A257-65A8-45FE-9D5D-38F229BE3333}" srcOrd="0" destOrd="0" parTransId="{FE008F38-F85D-432F-96D4-C7D55EDFFA52}" sibTransId="{2FAF4676-5BAE-4811-8EEB-8E1FA55C5A87}"/>
    <dgm:cxn modelId="{988751E4-3A47-4C5F-91E8-A1BF0F929603}" srcId="{57016616-36E4-4E30-BD00-513A5D0CEBE6}" destId="{0D5FC5F1-0B9F-48C6-A037-B02F88074FD0}" srcOrd="1" destOrd="0" parTransId="{07710FBE-0586-4AB0-8CDB-D5676947D983}" sibTransId="{7D8B6685-2BF9-4A5C-9049-69B81DF9C60D}"/>
    <dgm:cxn modelId="{9F915CEC-BB0F-4C85-8C94-2AF5D4F4A08B}" srcId="{57016616-36E4-4E30-BD00-513A5D0CEBE6}" destId="{F0843555-A225-4260-8BB1-F1B22963DBE6}" srcOrd="0" destOrd="0" parTransId="{D0891259-567E-4BDC-B938-6EDF976B6FE1}" sibTransId="{1C50780A-1D25-4E02-B96E-3EE7B57F56B8}"/>
    <dgm:cxn modelId="{88E071F1-AFB2-4E3A-8A74-B27E5D03BF69}" type="presOf" srcId="{0D5FC5F1-0B9F-48C6-A037-B02F88074FD0}" destId="{C0486223-C5AE-4CC2-99A5-817715D02E49}" srcOrd="1" destOrd="0" presId="urn:microsoft.com/office/officeart/2005/8/layout/list1"/>
    <dgm:cxn modelId="{02151CFB-B1FB-4623-8483-18490225EB66}" srcId="{4F434156-4EB5-483E-96B8-CBF9868433C5}" destId="{F1775BA9-1A97-4BD4-998C-FFE65558F073}" srcOrd="0" destOrd="0" parTransId="{712077D3-3392-4400-A8F6-67E342079F88}" sibTransId="{9711B106-62BA-4F28-93F1-10CB248D737F}"/>
    <dgm:cxn modelId="{31BF1463-7512-4955-BA58-5F4DD9F960D0}" type="presParOf" srcId="{40415A75-2F2D-45C3-8DA8-8A0EB95A4084}" destId="{16B3C039-BBF2-44F5-B9F4-F62AA73E9D87}" srcOrd="0" destOrd="0" presId="urn:microsoft.com/office/officeart/2005/8/layout/list1"/>
    <dgm:cxn modelId="{B21CE20D-88BB-46D3-8DAD-58BB68756F2B}" type="presParOf" srcId="{16B3C039-BBF2-44F5-B9F4-F62AA73E9D87}" destId="{45382E73-55E5-42F9-9507-96861390DC96}" srcOrd="0" destOrd="0" presId="urn:microsoft.com/office/officeart/2005/8/layout/list1"/>
    <dgm:cxn modelId="{20A81576-A4D7-4640-BF14-3BB684CE89B9}" type="presParOf" srcId="{16B3C039-BBF2-44F5-B9F4-F62AA73E9D87}" destId="{3CD5EF3B-2C96-414C-BD3A-FC73EE6F2916}" srcOrd="1" destOrd="0" presId="urn:microsoft.com/office/officeart/2005/8/layout/list1"/>
    <dgm:cxn modelId="{F53F7DFB-948D-4F42-A5BF-DBCD8FD80381}" type="presParOf" srcId="{40415A75-2F2D-45C3-8DA8-8A0EB95A4084}" destId="{D2558260-E458-4D90-AA82-525C7C5F22DD}" srcOrd="1" destOrd="0" presId="urn:microsoft.com/office/officeart/2005/8/layout/list1"/>
    <dgm:cxn modelId="{70B1AD74-A165-4406-AB8F-9180E901CA7C}" type="presParOf" srcId="{40415A75-2F2D-45C3-8DA8-8A0EB95A4084}" destId="{8F5F06BC-5C0C-40EF-9324-D5E149717344}" srcOrd="2" destOrd="0" presId="urn:microsoft.com/office/officeart/2005/8/layout/list1"/>
    <dgm:cxn modelId="{4FDA915A-090D-404D-B6A7-90514FFC0258}" type="presParOf" srcId="{40415A75-2F2D-45C3-8DA8-8A0EB95A4084}" destId="{88149CBE-260C-42E7-AB97-EEC04D3BA2CA}" srcOrd="3" destOrd="0" presId="urn:microsoft.com/office/officeart/2005/8/layout/list1"/>
    <dgm:cxn modelId="{74267C58-D046-4D39-88A1-62DCDFD1591F}" type="presParOf" srcId="{40415A75-2F2D-45C3-8DA8-8A0EB95A4084}" destId="{7152DF40-7F9D-412E-98EB-619A404F9CAD}" srcOrd="4" destOrd="0" presId="urn:microsoft.com/office/officeart/2005/8/layout/list1"/>
    <dgm:cxn modelId="{3058E7D0-4960-4BCE-87AB-4F1110D869F4}" type="presParOf" srcId="{7152DF40-7F9D-412E-98EB-619A404F9CAD}" destId="{546BBE6C-9670-4928-BDAA-67605FCF31B5}" srcOrd="0" destOrd="0" presId="urn:microsoft.com/office/officeart/2005/8/layout/list1"/>
    <dgm:cxn modelId="{BCC627DA-5572-4AF8-A08E-776EC83EE03F}" type="presParOf" srcId="{7152DF40-7F9D-412E-98EB-619A404F9CAD}" destId="{C0486223-C5AE-4CC2-99A5-817715D02E49}" srcOrd="1" destOrd="0" presId="urn:microsoft.com/office/officeart/2005/8/layout/list1"/>
    <dgm:cxn modelId="{EA43464B-AE84-4354-A880-B776794121E6}" type="presParOf" srcId="{40415A75-2F2D-45C3-8DA8-8A0EB95A4084}" destId="{73A17BED-F78C-4562-85AF-6553FE157FE4}" srcOrd="5" destOrd="0" presId="urn:microsoft.com/office/officeart/2005/8/layout/list1"/>
    <dgm:cxn modelId="{E3D9A4E3-8463-4D48-9B09-6E4CC8F782CC}" type="presParOf" srcId="{40415A75-2F2D-45C3-8DA8-8A0EB95A4084}" destId="{B573F6F2-2A2E-46DD-B41E-738EA20ECFFB}" srcOrd="6" destOrd="0" presId="urn:microsoft.com/office/officeart/2005/8/layout/list1"/>
    <dgm:cxn modelId="{F148744F-0F8A-4293-B7F9-439963C7CA09}" type="presParOf" srcId="{40415A75-2F2D-45C3-8DA8-8A0EB95A4084}" destId="{D4B2B845-A27A-49C9-8A4D-91DF1AED8F4B}" srcOrd="7" destOrd="0" presId="urn:microsoft.com/office/officeart/2005/8/layout/list1"/>
    <dgm:cxn modelId="{B2F2D3BA-028C-40BF-9EE0-82925F370F15}" type="presParOf" srcId="{40415A75-2F2D-45C3-8DA8-8A0EB95A4084}" destId="{0FEFC9F5-D3E1-4DE2-8551-9EF8158CBA93}" srcOrd="8" destOrd="0" presId="urn:microsoft.com/office/officeart/2005/8/layout/list1"/>
    <dgm:cxn modelId="{6A9CAD5B-AE5A-44A9-A97F-626CA830C242}" type="presParOf" srcId="{0FEFC9F5-D3E1-4DE2-8551-9EF8158CBA93}" destId="{FF1DC54C-FFD8-4B9F-8879-9ADBBD717826}" srcOrd="0" destOrd="0" presId="urn:microsoft.com/office/officeart/2005/8/layout/list1"/>
    <dgm:cxn modelId="{0015780E-5A1C-4187-A5F7-9FC91F0B9B65}" type="presParOf" srcId="{0FEFC9F5-D3E1-4DE2-8551-9EF8158CBA93}" destId="{95B5FBC5-2A8F-4145-9060-87D7870EF2DE}" srcOrd="1" destOrd="0" presId="urn:microsoft.com/office/officeart/2005/8/layout/list1"/>
    <dgm:cxn modelId="{82B87270-A1C2-49FF-97E0-13C9735D3CA9}" type="presParOf" srcId="{40415A75-2F2D-45C3-8DA8-8A0EB95A4084}" destId="{E01DC943-DD7C-4E43-941A-9636ECA5C45E}" srcOrd="9" destOrd="0" presId="urn:microsoft.com/office/officeart/2005/8/layout/list1"/>
    <dgm:cxn modelId="{C7D8FCF2-CE8B-4C62-BAFD-A598207AEDBF}" type="presParOf" srcId="{40415A75-2F2D-45C3-8DA8-8A0EB95A4084}" destId="{BFACE1A3-DB01-47EC-ACBC-2F5C0EC844C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5F06BC-5C0C-40EF-9324-D5E149717344}">
      <dsp:nvSpPr>
        <dsp:cNvPr id="0" name=""/>
        <dsp:cNvSpPr/>
      </dsp:nvSpPr>
      <dsp:spPr>
        <a:xfrm>
          <a:off x="0" y="652755"/>
          <a:ext cx="6900512" cy="13608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74904" rIns="535556" bIns="128016" numCol="1" spcCol="1270" anchor="t" anchorCtr="0">
          <a:noAutofit/>
        </a:bodyPr>
        <a:lstStyle/>
        <a:p>
          <a:pPr marL="171450" lvl="1" indent="-171450" algn="l" defTabSz="800100">
            <a:lnSpc>
              <a:spcPct val="90000"/>
            </a:lnSpc>
            <a:spcBef>
              <a:spcPct val="0"/>
            </a:spcBef>
            <a:spcAft>
              <a:spcPct val="15000"/>
            </a:spcAft>
            <a:buChar char="•"/>
          </a:pPr>
          <a:r>
            <a:rPr lang="fr-FR" sz="1800" kern="1200"/>
            <a:t>A- Le croisement de politiques publiques </a:t>
          </a:r>
          <a:endParaRPr lang="en-US" sz="1800" kern="1200"/>
        </a:p>
        <a:p>
          <a:pPr marL="171450" lvl="1" indent="-171450" algn="l" defTabSz="800100">
            <a:lnSpc>
              <a:spcPct val="90000"/>
            </a:lnSpc>
            <a:spcBef>
              <a:spcPct val="0"/>
            </a:spcBef>
            <a:spcAft>
              <a:spcPct val="15000"/>
            </a:spcAft>
            <a:buChar char="•"/>
          </a:pPr>
          <a:r>
            <a:rPr lang="fr-FR" sz="1800" kern="1200" dirty="0"/>
            <a:t>B- Les inégalités de santé </a:t>
          </a:r>
          <a:endParaRPr lang="en-US" sz="1800" kern="1200" dirty="0"/>
        </a:p>
        <a:p>
          <a:pPr marL="171450" lvl="1" indent="-171450" algn="l" defTabSz="800100">
            <a:lnSpc>
              <a:spcPct val="90000"/>
            </a:lnSpc>
            <a:spcBef>
              <a:spcPct val="0"/>
            </a:spcBef>
            <a:spcAft>
              <a:spcPct val="15000"/>
            </a:spcAft>
            <a:buChar char="•"/>
          </a:pPr>
          <a:r>
            <a:rPr lang="fr-FR" sz="1800" kern="1200"/>
            <a:t>C- Un territoire et ses caractéristiques </a:t>
          </a:r>
          <a:endParaRPr lang="en-US" sz="1800" kern="1200"/>
        </a:p>
      </dsp:txBody>
      <dsp:txXfrm>
        <a:off x="0" y="652755"/>
        <a:ext cx="6900512" cy="1360800"/>
      </dsp:txXfrm>
    </dsp:sp>
    <dsp:sp modelId="{3CD5EF3B-2C96-414C-BD3A-FC73EE6F2916}">
      <dsp:nvSpPr>
        <dsp:cNvPr id="0" name=""/>
        <dsp:cNvSpPr/>
      </dsp:nvSpPr>
      <dsp:spPr>
        <a:xfrm>
          <a:off x="345025" y="387075"/>
          <a:ext cx="4830358" cy="5313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800100">
            <a:lnSpc>
              <a:spcPct val="90000"/>
            </a:lnSpc>
            <a:spcBef>
              <a:spcPct val="0"/>
            </a:spcBef>
            <a:spcAft>
              <a:spcPct val="35000"/>
            </a:spcAft>
            <a:buNone/>
          </a:pPr>
          <a:r>
            <a:rPr lang="fr-FR" sz="1800" kern="1200"/>
            <a:t>I- </a:t>
          </a:r>
          <a:r>
            <a:rPr lang="fr-FR" sz="1800" b="1" kern="1200"/>
            <a:t>Contexte et cadre du questionnement </a:t>
          </a:r>
          <a:endParaRPr lang="en-US" sz="1800" kern="1200"/>
        </a:p>
      </dsp:txBody>
      <dsp:txXfrm>
        <a:off x="370964" y="413014"/>
        <a:ext cx="4778480" cy="479482"/>
      </dsp:txXfrm>
    </dsp:sp>
    <dsp:sp modelId="{B573F6F2-2A2E-46DD-B41E-738EA20ECFFB}">
      <dsp:nvSpPr>
        <dsp:cNvPr id="0" name=""/>
        <dsp:cNvSpPr/>
      </dsp:nvSpPr>
      <dsp:spPr>
        <a:xfrm>
          <a:off x="0" y="2376435"/>
          <a:ext cx="6900512" cy="1360800"/>
        </a:xfrm>
        <a:prstGeom prst="rect">
          <a:avLst/>
        </a:prstGeom>
        <a:solidFill>
          <a:schemeClr val="lt1">
            <a:alpha val="90000"/>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74904" rIns="535556" bIns="128016" numCol="1" spcCol="1270" anchor="t" anchorCtr="0">
          <a:noAutofit/>
        </a:bodyPr>
        <a:lstStyle/>
        <a:p>
          <a:pPr marL="171450" lvl="1" indent="-171450" algn="l" defTabSz="800100">
            <a:lnSpc>
              <a:spcPct val="90000"/>
            </a:lnSpc>
            <a:spcBef>
              <a:spcPct val="0"/>
            </a:spcBef>
            <a:spcAft>
              <a:spcPct val="15000"/>
            </a:spcAft>
            <a:buChar char="•"/>
          </a:pPr>
          <a:r>
            <a:rPr lang="fr-FR" sz="1800" kern="1200"/>
            <a:t>A- Un lien notamment juridique</a:t>
          </a:r>
          <a:endParaRPr lang="en-US" sz="1800" kern="1200"/>
        </a:p>
        <a:p>
          <a:pPr marL="171450" lvl="1" indent="-171450" algn="l" defTabSz="800100">
            <a:lnSpc>
              <a:spcPct val="90000"/>
            </a:lnSpc>
            <a:spcBef>
              <a:spcPct val="0"/>
            </a:spcBef>
            <a:spcAft>
              <a:spcPct val="15000"/>
            </a:spcAft>
            <a:buChar char="•"/>
          </a:pPr>
          <a:r>
            <a:rPr lang="fr-FR" sz="1800" kern="1200"/>
            <a:t>B- Clarifier la notion de bien être</a:t>
          </a:r>
          <a:endParaRPr lang="en-US" sz="1800" kern="1200"/>
        </a:p>
        <a:p>
          <a:pPr marL="171450" lvl="1" indent="-171450" algn="l" defTabSz="800100">
            <a:lnSpc>
              <a:spcPct val="90000"/>
            </a:lnSpc>
            <a:spcBef>
              <a:spcPct val="0"/>
            </a:spcBef>
            <a:spcAft>
              <a:spcPct val="15000"/>
            </a:spcAft>
            <a:buChar char="•"/>
          </a:pPr>
          <a:r>
            <a:rPr lang="fr-FR" sz="1800" kern="1200" dirty="0"/>
            <a:t>C- Clarifier la notion de parentalité</a:t>
          </a:r>
          <a:endParaRPr lang="en-US" sz="1800" kern="1200" dirty="0"/>
        </a:p>
      </dsp:txBody>
      <dsp:txXfrm>
        <a:off x="0" y="2376435"/>
        <a:ext cx="6900512" cy="1360800"/>
      </dsp:txXfrm>
    </dsp:sp>
    <dsp:sp modelId="{C0486223-C5AE-4CC2-99A5-817715D02E49}">
      <dsp:nvSpPr>
        <dsp:cNvPr id="0" name=""/>
        <dsp:cNvSpPr/>
      </dsp:nvSpPr>
      <dsp:spPr>
        <a:xfrm>
          <a:off x="345025" y="2110755"/>
          <a:ext cx="4830358" cy="53136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800100">
            <a:lnSpc>
              <a:spcPct val="90000"/>
            </a:lnSpc>
            <a:spcBef>
              <a:spcPct val="0"/>
            </a:spcBef>
            <a:spcAft>
              <a:spcPct val="35000"/>
            </a:spcAft>
            <a:buNone/>
          </a:pPr>
          <a:r>
            <a:rPr lang="fr-FR" sz="1800" kern="1200"/>
            <a:t>II- </a:t>
          </a:r>
          <a:r>
            <a:rPr lang="fr-FR" sz="1800" b="1" kern="1200"/>
            <a:t>Parentalité, santé et bien être. </a:t>
          </a:r>
          <a:endParaRPr lang="en-US" sz="1800" kern="1200"/>
        </a:p>
      </dsp:txBody>
      <dsp:txXfrm>
        <a:off x="370964" y="2136694"/>
        <a:ext cx="4778480" cy="479482"/>
      </dsp:txXfrm>
    </dsp:sp>
    <dsp:sp modelId="{BFACE1A3-DB01-47EC-ACBC-2F5C0EC844CF}">
      <dsp:nvSpPr>
        <dsp:cNvPr id="0" name=""/>
        <dsp:cNvSpPr/>
      </dsp:nvSpPr>
      <dsp:spPr>
        <a:xfrm>
          <a:off x="0" y="4100115"/>
          <a:ext cx="6900512" cy="104895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74904" rIns="535556" bIns="128016" numCol="1" spcCol="1270" anchor="t" anchorCtr="0">
          <a:noAutofit/>
        </a:bodyPr>
        <a:lstStyle/>
        <a:p>
          <a:pPr marL="171450" lvl="1" indent="-171450" algn="l" defTabSz="800100">
            <a:lnSpc>
              <a:spcPct val="90000"/>
            </a:lnSpc>
            <a:spcBef>
              <a:spcPct val="0"/>
            </a:spcBef>
            <a:spcAft>
              <a:spcPct val="15000"/>
            </a:spcAft>
            <a:buChar char="•"/>
          </a:pPr>
          <a:r>
            <a:rPr lang="fr-FR" sz="1800" kern="1200" dirty="0"/>
            <a:t>A- Le  bien-être une affaire de famille ? </a:t>
          </a:r>
          <a:endParaRPr lang="en-US" sz="1800" kern="1200" dirty="0"/>
        </a:p>
        <a:p>
          <a:pPr marL="171450" lvl="1" indent="-171450" algn="l" defTabSz="800100">
            <a:lnSpc>
              <a:spcPct val="90000"/>
            </a:lnSpc>
            <a:spcBef>
              <a:spcPct val="0"/>
            </a:spcBef>
            <a:spcAft>
              <a:spcPct val="15000"/>
            </a:spcAft>
            <a:buChar char="•"/>
          </a:pPr>
          <a:r>
            <a:rPr lang="fr-FR" sz="1800" kern="1200" dirty="0"/>
            <a:t>B- Des principes, des compétences et des postures. </a:t>
          </a:r>
          <a:endParaRPr lang="en-US" sz="1800" kern="1200" dirty="0"/>
        </a:p>
      </dsp:txBody>
      <dsp:txXfrm>
        <a:off x="0" y="4100115"/>
        <a:ext cx="6900512" cy="1048950"/>
      </dsp:txXfrm>
    </dsp:sp>
    <dsp:sp modelId="{95B5FBC5-2A8F-4145-9060-87D7870EF2DE}">
      <dsp:nvSpPr>
        <dsp:cNvPr id="0" name=""/>
        <dsp:cNvSpPr/>
      </dsp:nvSpPr>
      <dsp:spPr>
        <a:xfrm>
          <a:off x="345025" y="3834435"/>
          <a:ext cx="4830358" cy="5313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800100">
            <a:lnSpc>
              <a:spcPct val="90000"/>
            </a:lnSpc>
            <a:spcBef>
              <a:spcPct val="0"/>
            </a:spcBef>
            <a:spcAft>
              <a:spcPct val="35000"/>
            </a:spcAft>
            <a:buNone/>
          </a:pPr>
          <a:r>
            <a:rPr lang="fr-FR" sz="1800" kern="1200"/>
            <a:t>III- </a:t>
          </a:r>
          <a:r>
            <a:rPr lang="fr-FR" sz="1800" b="1" kern="1200"/>
            <a:t>Quelles interventions auprès des parents ? </a:t>
          </a:r>
          <a:endParaRPr lang="en-US" sz="1800" kern="1200"/>
        </a:p>
      </dsp:txBody>
      <dsp:txXfrm>
        <a:off x="370964" y="3860374"/>
        <a:ext cx="4778480"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ACB32A-9356-45B4-879F-4EBA332A5A9D}" type="datetimeFigureOut">
              <a:rPr lang="fr-FR" smtClean="0"/>
              <a:t>08/10/2023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68F994-8C8B-49FB-8014-8C182B51B85B}" type="slidenum">
              <a:rPr lang="fr-FR" smtClean="0"/>
              <a:t>‹N°›</a:t>
            </a:fld>
            <a:endParaRPr lang="fr-FR"/>
          </a:p>
        </p:txBody>
      </p:sp>
    </p:spTree>
    <p:extLst>
      <p:ext uri="{BB962C8B-B14F-4D97-AF65-F5344CB8AC3E}">
        <p14:creationId xmlns:p14="http://schemas.microsoft.com/office/powerpoint/2010/main" val="2771239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2000" dirty="0"/>
              <a:t>Me présenter </a:t>
            </a:r>
          </a:p>
          <a:p>
            <a:endParaRPr lang="fr-FR" sz="2000" dirty="0"/>
          </a:p>
          <a:p>
            <a:r>
              <a:rPr lang="fr-FR" sz="2000" dirty="0"/>
              <a:t>Faire lien avec les deux intermèdes. </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3968F994-8C8B-49FB-8014-8C182B51B85B}" type="slidenum">
              <a:rPr lang="fr-FR" smtClean="0"/>
              <a:t>1</a:t>
            </a:fld>
            <a:endParaRPr lang="fr-FR"/>
          </a:p>
        </p:txBody>
      </p:sp>
    </p:spTree>
    <p:extLst>
      <p:ext uri="{BB962C8B-B14F-4D97-AF65-F5344CB8AC3E}">
        <p14:creationId xmlns:p14="http://schemas.microsoft.com/office/powerpoint/2010/main" val="2319301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3968F994-8C8B-49FB-8014-8C182B51B85B}" type="slidenum">
              <a:rPr lang="fr-FR" smtClean="0"/>
              <a:t>19</a:t>
            </a:fld>
            <a:endParaRPr lang="fr-FR"/>
          </a:p>
        </p:txBody>
      </p:sp>
    </p:spTree>
    <p:extLst>
      <p:ext uri="{BB962C8B-B14F-4D97-AF65-F5344CB8AC3E}">
        <p14:creationId xmlns:p14="http://schemas.microsoft.com/office/powerpoint/2010/main" val="1429478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51B523-F797-2F76-3FE0-5C4A150CEFB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67FCDFE-FE19-85A4-0777-EF4678E44C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C6A6B59-C3B6-D3D9-7A9D-0A8962C97BFA}"/>
              </a:ext>
            </a:extLst>
          </p:cNvPr>
          <p:cNvSpPr>
            <a:spLocks noGrp="1"/>
          </p:cNvSpPr>
          <p:nvPr>
            <p:ph type="dt" sz="half" idx="10"/>
          </p:nvPr>
        </p:nvSpPr>
        <p:spPr/>
        <p:txBody>
          <a:bodyPr/>
          <a:lstStyle/>
          <a:p>
            <a:fld id="{4ECBD6A0-CC91-4EB5-A99E-9DDE8901FFB4}" type="datetime1">
              <a:rPr lang="fr-FR" smtClean="0"/>
              <a:t>08/10/2023</a:t>
            </a:fld>
            <a:endParaRPr lang="fr-FR"/>
          </a:p>
        </p:txBody>
      </p:sp>
      <p:sp>
        <p:nvSpPr>
          <p:cNvPr id="5" name="Espace réservé du pied de page 4">
            <a:extLst>
              <a:ext uri="{FF2B5EF4-FFF2-40B4-BE49-F238E27FC236}">
                <a16:creationId xmlns:a16="http://schemas.microsoft.com/office/drawing/2014/main" id="{C2E164D5-A2FA-E07B-9824-2571548E4E02}"/>
              </a:ext>
            </a:extLst>
          </p:cNvPr>
          <p:cNvSpPr>
            <a:spLocks noGrp="1"/>
          </p:cNvSpPr>
          <p:nvPr>
            <p:ph type="ftr" sz="quarter" idx="11"/>
          </p:nvPr>
        </p:nvSpPr>
        <p:spPr/>
        <p:txBody>
          <a:bodyPr/>
          <a:lstStyle/>
          <a:p>
            <a:r>
              <a:rPr lang="fr-FR"/>
              <a:t>M.Fourdrignier. Réseau parentalité Remiremont. 01/07/2022. </a:t>
            </a:r>
          </a:p>
        </p:txBody>
      </p:sp>
      <p:sp>
        <p:nvSpPr>
          <p:cNvPr id="6" name="Espace réservé du numéro de diapositive 5">
            <a:extLst>
              <a:ext uri="{FF2B5EF4-FFF2-40B4-BE49-F238E27FC236}">
                <a16:creationId xmlns:a16="http://schemas.microsoft.com/office/drawing/2014/main" id="{DDD5EB02-47E2-8273-A2BC-A5CB2AA5561D}"/>
              </a:ext>
            </a:extLst>
          </p:cNvPr>
          <p:cNvSpPr>
            <a:spLocks noGrp="1"/>
          </p:cNvSpPr>
          <p:nvPr>
            <p:ph type="sldNum" sz="quarter" idx="12"/>
          </p:nvPr>
        </p:nvSpPr>
        <p:spPr/>
        <p:txBody>
          <a:bodyPr/>
          <a:lstStyle/>
          <a:p>
            <a:fld id="{DAA613A4-08DF-4B2F-B432-F9470F336116}" type="slidenum">
              <a:rPr lang="fr-FR" smtClean="0"/>
              <a:t>‹N°›</a:t>
            </a:fld>
            <a:endParaRPr lang="fr-FR"/>
          </a:p>
        </p:txBody>
      </p:sp>
    </p:spTree>
    <p:extLst>
      <p:ext uri="{BB962C8B-B14F-4D97-AF65-F5344CB8AC3E}">
        <p14:creationId xmlns:p14="http://schemas.microsoft.com/office/powerpoint/2010/main" val="614182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D749BE-9E93-6D7C-29AE-0D81FBFE750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5CFE62E-E34C-3A77-41FC-BAB90331FF7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048AF1F-EBEE-5DFE-76A5-7538C2945262}"/>
              </a:ext>
            </a:extLst>
          </p:cNvPr>
          <p:cNvSpPr>
            <a:spLocks noGrp="1"/>
          </p:cNvSpPr>
          <p:nvPr>
            <p:ph type="dt" sz="half" idx="10"/>
          </p:nvPr>
        </p:nvSpPr>
        <p:spPr/>
        <p:txBody>
          <a:bodyPr/>
          <a:lstStyle/>
          <a:p>
            <a:fld id="{8FC8CE8B-B5D3-425B-974C-1BD1CCA12181}" type="datetime1">
              <a:rPr lang="fr-FR" smtClean="0"/>
              <a:t>08/10/2023</a:t>
            </a:fld>
            <a:endParaRPr lang="fr-FR"/>
          </a:p>
        </p:txBody>
      </p:sp>
      <p:sp>
        <p:nvSpPr>
          <p:cNvPr id="5" name="Espace réservé du pied de page 4">
            <a:extLst>
              <a:ext uri="{FF2B5EF4-FFF2-40B4-BE49-F238E27FC236}">
                <a16:creationId xmlns:a16="http://schemas.microsoft.com/office/drawing/2014/main" id="{4E10F87F-C3C2-FC03-797A-1487E12EF384}"/>
              </a:ext>
            </a:extLst>
          </p:cNvPr>
          <p:cNvSpPr>
            <a:spLocks noGrp="1"/>
          </p:cNvSpPr>
          <p:nvPr>
            <p:ph type="ftr" sz="quarter" idx="11"/>
          </p:nvPr>
        </p:nvSpPr>
        <p:spPr/>
        <p:txBody>
          <a:bodyPr/>
          <a:lstStyle/>
          <a:p>
            <a:r>
              <a:rPr lang="fr-FR"/>
              <a:t>M.Fourdrignier. Réseau parentalité Remiremont. 01/07/2022. </a:t>
            </a:r>
          </a:p>
        </p:txBody>
      </p:sp>
      <p:sp>
        <p:nvSpPr>
          <p:cNvPr id="6" name="Espace réservé du numéro de diapositive 5">
            <a:extLst>
              <a:ext uri="{FF2B5EF4-FFF2-40B4-BE49-F238E27FC236}">
                <a16:creationId xmlns:a16="http://schemas.microsoft.com/office/drawing/2014/main" id="{C215CE27-8C36-10C1-BB9C-CE9C0C5DE749}"/>
              </a:ext>
            </a:extLst>
          </p:cNvPr>
          <p:cNvSpPr>
            <a:spLocks noGrp="1"/>
          </p:cNvSpPr>
          <p:nvPr>
            <p:ph type="sldNum" sz="quarter" idx="12"/>
          </p:nvPr>
        </p:nvSpPr>
        <p:spPr/>
        <p:txBody>
          <a:bodyPr/>
          <a:lstStyle/>
          <a:p>
            <a:fld id="{DAA613A4-08DF-4B2F-B432-F9470F336116}" type="slidenum">
              <a:rPr lang="fr-FR" smtClean="0"/>
              <a:t>‹N°›</a:t>
            </a:fld>
            <a:endParaRPr lang="fr-FR"/>
          </a:p>
        </p:txBody>
      </p:sp>
    </p:spTree>
    <p:extLst>
      <p:ext uri="{BB962C8B-B14F-4D97-AF65-F5344CB8AC3E}">
        <p14:creationId xmlns:p14="http://schemas.microsoft.com/office/powerpoint/2010/main" val="1226642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FEA8BF5-3A12-481B-A823-DDDB1C2B3FA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4542A23-A1F4-0E1F-EA49-D1AD8A908CC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74F79DE-B746-D4A2-FFB5-98675C6AB632}"/>
              </a:ext>
            </a:extLst>
          </p:cNvPr>
          <p:cNvSpPr>
            <a:spLocks noGrp="1"/>
          </p:cNvSpPr>
          <p:nvPr>
            <p:ph type="dt" sz="half" idx="10"/>
          </p:nvPr>
        </p:nvSpPr>
        <p:spPr/>
        <p:txBody>
          <a:bodyPr/>
          <a:lstStyle/>
          <a:p>
            <a:fld id="{03932227-B9E8-49DF-AADF-814E8C746E30}" type="datetime1">
              <a:rPr lang="fr-FR" smtClean="0"/>
              <a:t>08/10/2023</a:t>
            </a:fld>
            <a:endParaRPr lang="fr-FR"/>
          </a:p>
        </p:txBody>
      </p:sp>
      <p:sp>
        <p:nvSpPr>
          <p:cNvPr id="5" name="Espace réservé du pied de page 4">
            <a:extLst>
              <a:ext uri="{FF2B5EF4-FFF2-40B4-BE49-F238E27FC236}">
                <a16:creationId xmlns:a16="http://schemas.microsoft.com/office/drawing/2014/main" id="{D8163F1E-522B-F6BF-C45D-E391C5A3A47F}"/>
              </a:ext>
            </a:extLst>
          </p:cNvPr>
          <p:cNvSpPr>
            <a:spLocks noGrp="1"/>
          </p:cNvSpPr>
          <p:nvPr>
            <p:ph type="ftr" sz="quarter" idx="11"/>
          </p:nvPr>
        </p:nvSpPr>
        <p:spPr/>
        <p:txBody>
          <a:bodyPr/>
          <a:lstStyle/>
          <a:p>
            <a:r>
              <a:rPr lang="fr-FR"/>
              <a:t>M.Fourdrignier. Réseau parentalité Remiremont. 01/07/2022. </a:t>
            </a:r>
          </a:p>
        </p:txBody>
      </p:sp>
      <p:sp>
        <p:nvSpPr>
          <p:cNvPr id="6" name="Espace réservé du numéro de diapositive 5">
            <a:extLst>
              <a:ext uri="{FF2B5EF4-FFF2-40B4-BE49-F238E27FC236}">
                <a16:creationId xmlns:a16="http://schemas.microsoft.com/office/drawing/2014/main" id="{DD3B1BA2-070D-3010-0F05-3328F19E38D6}"/>
              </a:ext>
            </a:extLst>
          </p:cNvPr>
          <p:cNvSpPr>
            <a:spLocks noGrp="1"/>
          </p:cNvSpPr>
          <p:nvPr>
            <p:ph type="sldNum" sz="quarter" idx="12"/>
          </p:nvPr>
        </p:nvSpPr>
        <p:spPr/>
        <p:txBody>
          <a:bodyPr/>
          <a:lstStyle/>
          <a:p>
            <a:fld id="{DAA613A4-08DF-4B2F-B432-F9470F336116}" type="slidenum">
              <a:rPr lang="fr-FR" smtClean="0"/>
              <a:t>‹N°›</a:t>
            </a:fld>
            <a:endParaRPr lang="fr-FR"/>
          </a:p>
        </p:txBody>
      </p:sp>
    </p:spTree>
    <p:extLst>
      <p:ext uri="{BB962C8B-B14F-4D97-AF65-F5344CB8AC3E}">
        <p14:creationId xmlns:p14="http://schemas.microsoft.com/office/powerpoint/2010/main" val="1714894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EC3932-D49D-00A9-4138-5E79D1190C5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FD92A5B-7BDA-8B63-90A5-54D9276E236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8659AAF-D11E-A579-C4A1-7E38BCDF9612}"/>
              </a:ext>
            </a:extLst>
          </p:cNvPr>
          <p:cNvSpPr>
            <a:spLocks noGrp="1"/>
          </p:cNvSpPr>
          <p:nvPr>
            <p:ph type="dt" sz="half" idx="10"/>
          </p:nvPr>
        </p:nvSpPr>
        <p:spPr/>
        <p:txBody>
          <a:bodyPr/>
          <a:lstStyle/>
          <a:p>
            <a:fld id="{C17964E6-E973-47F1-B0B8-2494D948BAB3}" type="datetime1">
              <a:rPr lang="fr-FR" smtClean="0"/>
              <a:t>08/10/2023</a:t>
            </a:fld>
            <a:endParaRPr lang="fr-FR"/>
          </a:p>
        </p:txBody>
      </p:sp>
      <p:sp>
        <p:nvSpPr>
          <p:cNvPr id="5" name="Espace réservé du pied de page 4">
            <a:extLst>
              <a:ext uri="{FF2B5EF4-FFF2-40B4-BE49-F238E27FC236}">
                <a16:creationId xmlns:a16="http://schemas.microsoft.com/office/drawing/2014/main" id="{2356A560-A83D-0DF2-666C-545FE842FCCD}"/>
              </a:ext>
            </a:extLst>
          </p:cNvPr>
          <p:cNvSpPr>
            <a:spLocks noGrp="1"/>
          </p:cNvSpPr>
          <p:nvPr>
            <p:ph type="ftr" sz="quarter" idx="11"/>
          </p:nvPr>
        </p:nvSpPr>
        <p:spPr/>
        <p:txBody>
          <a:bodyPr/>
          <a:lstStyle/>
          <a:p>
            <a:r>
              <a:rPr lang="fr-FR"/>
              <a:t>M.Fourdrignier. Réseau parentalité Remiremont. 01/07/2022. </a:t>
            </a:r>
          </a:p>
        </p:txBody>
      </p:sp>
      <p:sp>
        <p:nvSpPr>
          <p:cNvPr id="6" name="Espace réservé du numéro de diapositive 5">
            <a:extLst>
              <a:ext uri="{FF2B5EF4-FFF2-40B4-BE49-F238E27FC236}">
                <a16:creationId xmlns:a16="http://schemas.microsoft.com/office/drawing/2014/main" id="{C1094E8A-1B46-BAB1-661B-FEBFF18564F3}"/>
              </a:ext>
            </a:extLst>
          </p:cNvPr>
          <p:cNvSpPr>
            <a:spLocks noGrp="1"/>
          </p:cNvSpPr>
          <p:nvPr>
            <p:ph type="sldNum" sz="quarter" idx="12"/>
          </p:nvPr>
        </p:nvSpPr>
        <p:spPr/>
        <p:txBody>
          <a:bodyPr/>
          <a:lstStyle/>
          <a:p>
            <a:fld id="{DAA613A4-08DF-4B2F-B432-F9470F336116}" type="slidenum">
              <a:rPr lang="fr-FR" smtClean="0"/>
              <a:t>‹N°›</a:t>
            </a:fld>
            <a:endParaRPr lang="fr-FR"/>
          </a:p>
        </p:txBody>
      </p:sp>
    </p:spTree>
    <p:extLst>
      <p:ext uri="{BB962C8B-B14F-4D97-AF65-F5344CB8AC3E}">
        <p14:creationId xmlns:p14="http://schemas.microsoft.com/office/powerpoint/2010/main" val="358756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E4C671-E8AF-9526-A91B-A8186D47B7A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69FB762-BEAF-C730-4C39-51EDC92CF4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EB3CE36-79D3-D9B3-2496-BEDF35F7A683}"/>
              </a:ext>
            </a:extLst>
          </p:cNvPr>
          <p:cNvSpPr>
            <a:spLocks noGrp="1"/>
          </p:cNvSpPr>
          <p:nvPr>
            <p:ph type="dt" sz="half" idx="10"/>
          </p:nvPr>
        </p:nvSpPr>
        <p:spPr/>
        <p:txBody>
          <a:bodyPr/>
          <a:lstStyle/>
          <a:p>
            <a:fld id="{FF3AC0F2-93CA-4F76-B9D1-C61FCB60A1C0}" type="datetime1">
              <a:rPr lang="fr-FR" smtClean="0"/>
              <a:t>08/10/2023</a:t>
            </a:fld>
            <a:endParaRPr lang="fr-FR"/>
          </a:p>
        </p:txBody>
      </p:sp>
      <p:sp>
        <p:nvSpPr>
          <p:cNvPr id="5" name="Espace réservé du pied de page 4">
            <a:extLst>
              <a:ext uri="{FF2B5EF4-FFF2-40B4-BE49-F238E27FC236}">
                <a16:creationId xmlns:a16="http://schemas.microsoft.com/office/drawing/2014/main" id="{FA46928B-4583-DEDA-5757-39B1A05E88EE}"/>
              </a:ext>
            </a:extLst>
          </p:cNvPr>
          <p:cNvSpPr>
            <a:spLocks noGrp="1"/>
          </p:cNvSpPr>
          <p:nvPr>
            <p:ph type="ftr" sz="quarter" idx="11"/>
          </p:nvPr>
        </p:nvSpPr>
        <p:spPr/>
        <p:txBody>
          <a:bodyPr/>
          <a:lstStyle/>
          <a:p>
            <a:r>
              <a:rPr lang="fr-FR"/>
              <a:t>M.Fourdrignier. Réseau parentalité Remiremont. 01/07/2022. </a:t>
            </a:r>
          </a:p>
        </p:txBody>
      </p:sp>
      <p:sp>
        <p:nvSpPr>
          <p:cNvPr id="6" name="Espace réservé du numéro de diapositive 5">
            <a:extLst>
              <a:ext uri="{FF2B5EF4-FFF2-40B4-BE49-F238E27FC236}">
                <a16:creationId xmlns:a16="http://schemas.microsoft.com/office/drawing/2014/main" id="{012F93F5-04C4-1D54-5538-4BF59E0C8DAE}"/>
              </a:ext>
            </a:extLst>
          </p:cNvPr>
          <p:cNvSpPr>
            <a:spLocks noGrp="1"/>
          </p:cNvSpPr>
          <p:nvPr>
            <p:ph type="sldNum" sz="quarter" idx="12"/>
          </p:nvPr>
        </p:nvSpPr>
        <p:spPr/>
        <p:txBody>
          <a:bodyPr/>
          <a:lstStyle/>
          <a:p>
            <a:fld id="{DAA613A4-08DF-4B2F-B432-F9470F336116}" type="slidenum">
              <a:rPr lang="fr-FR" smtClean="0"/>
              <a:t>‹N°›</a:t>
            </a:fld>
            <a:endParaRPr lang="fr-FR"/>
          </a:p>
        </p:txBody>
      </p:sp>
    </p:spTree>
    <p:extLst>
      <p:ext uri="{BB962C8B-B14F-4D97-AF65-F5344CB8AC3E}">
        <p14:creationId xmlns:p14="http://schemas.microsoft.com/office/powerpoint/2010/main" val="2908565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44642B-F091-B9AE-5BA2-9614EE4BC37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C16E69D-1903-ED1C-8539-3ACB51867D7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103C9A3-9411-1996-2979-DDE0B935B2E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067EA42-F3C2-54B0-5682-A78E4A67FA59}"/>
              </a:ext>
            </a:extLst>
          </p:cNvPr>
          <p:cNvSpPr>
            <a:spLocks noGrp="1"/>
          </p:cNvSpPr>
          <p:nvPr>
            <p:ph type="dt" sz="half" idx="10"/>
          </p:nvPr>
        </p:nvSpPr>
        <p:spPr/>
        <p:txBody>
          <a:bodyPr/>
          <a:lstStyle/>
          <a:p>
            <a:fld id="{1E5B3CFF-FB88-4391-9B5F-DE76C8AA692D}" type="datetime1">
              <a:rPr lang="fr-FR" smtClean="0"/>
              <a:t>08/10/2023</a:t>
            </a:fld>
            <a:endParaRPr lang="fr-FR"/>
          </a:p>
        </p:txBody>
      </p:sp>
      <p:sp>
        <p:nvSpPr>
          <p:cNvPr id="6" name="Espace réservé du pied de page 5">
            <a:extLst>
              <a:ext uri="{FF2B5EF4-FFF2-40B4-BE49-F238E27FC236}">
                <a16:creationId xmlns:a16="http://schemas.microsoft.com/office/drawing/2014/main" id="{6EC5DABA-7D53-7A8B-C741-048ACDF05E53}"/>
              </a:ext>
            </a:extLst>
          </p:cNvPr>
          <p:cNvSpPr>
            <a:spLocks noGrp="1"/>
          </p:cNvSpPr>
          <p:nvPr>
            <p:ph type="ftr" sz="quarter" idx="11"/>
          </p:nvPr>
        </p:nvSpPr>
        <p:spPr/>
        <p:txBody>
          <a:bodyPr/>
          <a:lstStyle/>
          <a:p>
            <a:r>
              <a:rPr lang="fr-FR"/>
              <a:t>M.Fourdrignier. Réseau parentalité Remiremont. 01/07/2022. </a:t>
            </a:r>
          </a:p>
        </p:txBody>
      </p:sp>
      <p:sp>
        <p:nvSpPr>
          <p:cNvPr id="7" name="Espace réservé du numéro de diapositive 6">
            <a:extLst>
              <a:ext uri="{FF2B5EF4-FFF2-40B4-BE49-F238E27FC236}">
                <a16:creationId xmlns:a16="http://schemas.microsoft.com/office/drawing/2014/main" id="{E70439C1-76D6-1827-E5E2-72DDC33340E0}"/>
              </a:ext>
            </a:extLst>
          </p:cNvPr>
          <p:cNvSpPr>
            <a:spLocks noGrp="1"/>
          </p:cNvSpPr>
          <p:nvPr>
            <p:ph type="sldNum" sz="quarter" idx="12"/>
          </p:nvPr>
        </p:nvSpPr>
        <p:spPr/>
        <p:txBody>
          <a:bodyPr/>
          <a:lstStyle/>
          <a:p>
            <a:fld id="{DAA613A4-08DF-4B2F-B432-F9470F336116}" type="slidenum">
              <a:rPr lang="fr-FR" smtClean="0"/>
              <a:t>‹N°›</a:t>
            </a:fld>
            <a:endParaRPr lang="fr-FR"/>
          </a:p>
        </p:txBody>
      </p:sp>
    </p:spTree>
    <p:extLst>
      <p:ext uri="{BB962C8B-B14F-4D97-AF65-F5344CB8AC3E}">
        <p14:creationId xmlns:p14="http://schemas.microsoft.com/office/powerpoint/2010/main" val="416713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059081-C928-6D0A-8418-9E08965AED4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074C246-03E0-106F-B164-F1C768FB74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B14582F4-9859-8892-9B48-658D5C25227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67FCB18-32B0-4343-9B7F-C5C88FF17A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0BF3FC7-FE75-4B0D-2164-DAD5BB2CB56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EB4CAE8-EF78-D2BE-C0B0-D28320F4F26E}"/>
              </a:ext>
            </a:extLst>
          </p:cNvPr>
          <p:cNvSpPr>
            <a:spLocks noGrp="1"/>
          </p:cNvSpPr>
          <p:nvPr>
            <p:ph type="dt" sz="half" idx="10"/>
          </p:nvPr>
        </p:nvSpPr>
        <p:spPr/>
        <p:txBody>
          <a:bodyPr/>
          <a:lstStyle/>
          <a:p>
            <a:fld id="{40AD5BCB-4635-44D9-A7C3-CDD4BF388A7F}" type="datetime1">
              <a:rPr lang="fr-FR" smtClean="0"/>
              <a:t>08/10/2023</a:t>
            </a:fld>
            <a:endParaRPr lang="fr-FR"/>
          </a:p>
        </p:txBody>
      </p:sp>
      <p:sp>
        <p:nvSpPr>
          <p:cNvPr id="8" name="Espace réservé du pied de page 7">
            <a:extLst>
              <a:ext uri="{FF2B5EF4-FFF2-40B4-BE49-F238E27FC236}">
                <a16:creationId xmlns:a16="http://schemas.microsoft.com/office/drawing/2014/main" id="{4755A360-CF28-2666-5032-386BE6399BB3}"/>
              </a:ext>
            </a:extLst>
          </p:cNvPr>
          <p:cNvSpPr>
            <a:spLocks noGrp="1"/>
          </p:cNvSpPr>
          <p:nvPr>
            <p:ph type="ftr" sz="quarter" idx="11"/>
          </p:nvPr>
        </p:nvSpPr>
        <p:spPr/>
        <p:txBody>
          <a:bodyPr/>
          <a:lstStyle/>
          <a:p>
            <a:r>
              <a:rPr lang="fr-FR"/>
              <a:t>M.Fourdrignier. Réseau parentalité Remiremont. 01/07/2022. </a:t>
            </a:r>
          </a:p>
        </p:txBody>
      </p:sp>
      <p:sp>
        <p:nvSpPr>
          <p:cNvPr id="9" name="Espace réservé du numéro de diapositive 8">
            <a:extLst>
              <a:ext uri="{FF2B5EF4-FFF2-40B4-BE49-F238E27FC236}">
                <a16:creationId xmlns:a16="http://schemas.microsoft.com/office/drawing/2014/main" id="{C4C9E4AF-F01E-732A-F925-3386405F122A}"/>
              </a:ext>
            </a:extLst>
          </p:cNvPr>
          <p:cNvSpPr>
            <a:spLocks noGrp="1"/>
          </p:cNvSpPr>
          <p:nvPr>
            <p:ph type="sldNum" sz="quarter" idx="12"/>
          </p:nvPr>
        </p:nvSpPr>
        <p:spPr/>
        <p:txBody>
          <a:bodyPr/>
          <a:lstStyle/>
          <a:p>
            <a:fld id="{DAA613A4-08DF-4B2F-B432-F9470F336116}" type="slidenum">
              <a:rPr lang="fr-FR" smtClean="0"/>
              <a:t>‹N°›</a:t>
            </a:fld>
            <a:endParaRPr lang="fr-FR"/>
          </a:p>
        </p:txBody>
      </p:sp>
    </p:spTree>
    <p:extLst>
      <p:ext uri="{BB962C8B-B14F-4D97-AF65-F5344CB8AC3E}">
        <p14:creationId xmlns:p14="http://schemas.microsoft.com/office/powerpoint/2010/main" val="1343948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6B6D4C-12D0-4F84-7CB4-12F31D899DE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FA58C9A-F1CE-67F8-1115-CB7B56F622E0}"/>
              </a:ext>
            </a:extLst>
          </p:cNvPr>
          <p:cNvSpPr>
            <a:spLocks noGrp="1"/>
          </p:cNvSpPr>
          <p:nvPr>
            <p:ph type="dt" sz="half" idx="10"/>
          </p:nvPr>
        </p:nvSpPr>
        <p:spPr/>
        <p:txBody>
          <a:bodyPr/>
          <a:lstStyle/>
          <a:p>
            <a:fld id="{EE7305A2-5BD7-41C1-817A-3A308ACE59DD}" type="datetime1">
              <a:rPr lang="fr-FR" smtClean="0"/>
              <a:t>08/10/2023</a:t>
            </a:fld>
            <a:endParaRPr lang="fr-FR"/>
          </a:p>
        </p:txBody>
      </p:sp>
      <p:sp>
        <p:nvSpPr>
          <p:cNvPr id="4" name="Espace réservé du pied de page 3">
            <a:extLst>
              <a:ext uri="{FF2B5EF4-FFF2-40B4-BE49-F238E27FC236}">
                <a16:creationId xmlns:a16="http://schemas.microsoft.com/office/drawing/2014/main" id="{4C769981-4575-CB19-A904-F8C9C6A0CE0E}"/>
              </a:ext>
            </a:extLst>
          </p:cNvPr>
          <p:cNvSpPr>
            <a:spLocks noGrp="1"/>
          </p:cNvSpPr>
          <p:nvPr>
            <p:ph type="ftr" sz="quarter" idx="11"/>
          </p:nvPr>
        </p:nvSpPr>
        <p:spPr/>
        <p:txBody>
          <a:bodyPr/>
          <a:lstStyle/>
          <a:p>
            <a:r>
              <a:rPr lang="fr-FR"/>
              <a:t>M.Fourdrignier. Réseau parentalité Remiremont. 01/07/2022. </a:t>
            </a:r>
          </a:p>
        </p:txBody>
      </p:sp>
      <p:sp>
        <p:nvSpPr>
          <p:cNvPr id="5" name="Espace réservé du numéro de diapositive 4">
            <a:extLst>
              <a:ext uri="{FF2B5EF4-FFF2-40B4-BE49-F238E27FC236}">
                <a16:creationId xmlns:a16="http://schemas.microsoft.com/office/drawing/2014/main" id="{128B761C-D59F-AD8A-36AF-84EA4E5CB7BD}"/>
              </a:ext>
            </a:extLst>
          </p:cNvPr>
          <p:cNvSpPr>
            <a:spLocks noGrp="1"/>
          </p:cNvSpPr>
          <p:nvPr>
            <p:ph type="sldNum" sz="quarter" idx="12"/>
          </p:nvPr>
        </p:nvSpPr>
        <p:spPr/>
        <p:txBody>
          <a:bodyPr/>
          <a:lstStyle/>
          <a:p>
            <a:fld id="{DAA613A4-08DF-4B2F-B432-F9470F336116}" type="slidenum">
              <a:rPr lang="fr-FR" smtClean="0"/>
              <a:t>‹N°›</a:t>
            </a:fld>
            <a:endParaRPr lang="fr-FR"/>
          </a:p>
        </p:txBody>
      </p:sp>
    </p:spTree>
    <p:extLst>
      <p:ext uri="{BB962C8B-B14F-4D97-AF65-F5344CB8AC3E}">
        <p14:creationId xmlns:p14="http://schemas.microsoft.com/office/powerpoint/2010/main" val="3507990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9C14752-45B9-BFCC-CE16-C485878B3E3A}"/>
              </a:ext>
            </a:extLst>
          </p:cNvPr>
          <p:cNvSpPr>
            <a:spLocks noGrp="1"/>
          </p:cNvSpPr>
          <p:nvPr>
            <p:ph type="dt" sz="half" idx="10"/>
          </p:nvPr>
        </p:nvSpPr>
        <p:spPr/>
        <p:txBody>
          <a:bodyPr/>
          <a:lstStyle/>
          <a:p>
            <a:fld id="{992B31AE-28E5-459D-88B3-976DEC96170A}" type="datetime1">
              <a:rPr lang="fr-FR" smtClean="0"/>
              <a:t>08/10/2023</a:t>
            </a:fld>
            <a:endParaRPr lang="fr-FR"/>
          </a:p>
        </p:txBody>
      </p:sp>
      <p:sp>
        <p:nvSpPr>
          <p:cNvPr id="3" name="Espace réservé du pied de page 2">
            <a:extLst>
              <a:ext uri="{FF2B5EF4-FFF2-40B4-BE49-F238E27FC236}">
                <a16:creationId xmlns:a16="http://schemas.microsoft.com/office/drawing/2014/main" id="{C6E89C2E-E170-1225-D531-7C6890E22470}"/>
              </a:ext>
            </a:extLst>
          </p:cNvPr>
          <p:cNvSpPr>
            <a:spLocks noGrp="1"/>
          </p:cNvSpPr>
          <p:nvPr>
            <p:ph type="ftr" sz="quarter" idx="11"/>
          </p:nvPr>
        </p:nvSpPr>
        <p:spPr/>
        <p:txBody>
          <a:bodyPr/>
          <a:lstStyle/>
          <a:p>
            <a:r>
              <a:rPr lang="fr-FR"/>
              <a:t>M.Fourdrignier. Réseau parentalité Remiremont. 01/07/2022. </a:t>
            </a:r>
          </a:p>
        </p:txBody>
      </p:sp>
      <p:sp>
        <p:nvSpPr>
          <p:cNvPr id="4" name="Espace réservé du numéro de diapositive 3">
            <a:extLst>
              <a:ext uri="{FF2B5EF4-FFF2-40B4-BE49-F238E27FC236}">
                <a16:creationId xmlns:a16="http://schemas.microsoft.com/office/drawing/2014/main" id="{11EFFC4D-8FFA-CE90-D2A2-18A4BE1AEF48}"/>
              </a:ext>
            </a:extLst>
          </p:cNvPr>
          <p:cNvSpPr>
            <a:spLocks noGrp="1"/>
          </p:cNvSpPr>
          <p:nvPr>
            <p:ph type="sldNum" sz="quarter" idx="12"/>
          </p:nvPr>
        </p:nvSpPr>
        <p:spPr/>
        <p:txBody>
          <a:bodyPr/>
          <a:lstStyle/>
          <a:p>
            <a:fld id="{DAA613A4-08DF-4B2F-B432-F9470F336116}" type="slidenum">
              <a:rPr lang="fr-FR" smtClean="0"/>
              <a:t>‹N°›</a:t>
            </a:fld>
            <a:endParaRPr lang="fr-FR"/>
          </a:p>
        </p:txBody>
      </p:sp>
    </p:spTree>
    <p:extLst>
      <p:ext uri="{BB962C8B-B14F-4D97-AF65-F5344CB8AC3E}">
        <p14:creationId xmlns:p14="http://schemas.microsoft.com/office/powerpoint/2010/main" val="2939446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2E8250-B448-6C73-D290-F3EC1401E54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38EE383-BAAD-1F7B-BFE0-7A98CF0943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A09BD7D-4FBF-E82B-C63D-5ED78C0BD5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ACAED25-7A46-3E7C-384D-4BC5E1DB4614}"/>
              </a:ext>
            </a:extLst>
          </p:cNvPr>
          <p:cNvSpPr>
            <a:spLocks noGrp="1"/>
          </p:cNvSpPr>
          <p:nvPr>
            <p:ph type="dt" sz="half" idx="10"/>
          </p:nvPr>
        </p:nvSpPr>
        <p:spPr/>
        <p:txBody>
          <a:bodyPr/>
          <a:lstStyle/>
          <a:p>
            <a:fld id="{D000E974-ACED-4E7B-8319-466EF68F468A}" type="datetime1">
              <a:rPr lang="fr-FR" smtClean="0"/>
              <a:t>08/10/2023</a:t>
            </a:fld>
            <a:endParaRPr lang="fr-FR"/>
          </a:p>
        </p:txBody>
      </p:sp>
      <p:sp>
        <p:nvSpPr>
          <p:cNvPr id="6" name="Espace réservé du pied de page 5">
            <a:extLst>
              <a:ext uri="{FF2B5EF4-FFF2-40B4-BE49-F238E27FC236}">
                <a16:creationId xmlns:a16="http://schemas.microsoft.com/office/drawing/2014/main" id="{1C6BFF47-2006-AF32-7BAC-E4D311DC2312}"/>
              </a:ext>
            </a:extLst>
          </p:cNvPr>
          <p:cNvSpPr>
            <a:spLocks noGrp="1"/>
          </p:cNvSpPr>
          <p:nvPr>
            <p:ph type="ftr" sz="quarter" idx="11"/>
          </p:nvPr>
        </p:nvSpPr>
        <p:spPr/>
        <p:txBody>
          <a:bodyPr/>
          <a:lstStyle/>
          <a:p>
            <a:r>
              <a:rPr lang="fr-FR"/>
              <a:t>M.Fourdrignier. Réseau parentalité Remiremont. 01/07/2022. </a:t>
            </a:r>
          </a:p>
        </p:txBody>
      </p:sp>
      <p:sp>
        <p:nvSpPr>
          <p:cNvPr id="7" name="Espace réservé du numéro de diapositive 6">
            <a:extLst>
              <a:ext uri="{FF2B5EF4-FFF2-40B4-BE49-F238E27FC236}">
                <a16:creationId xmlns:a16="http://schemas.microsoft.com/office/drawing/2014/main" id="{D9F158EF-8CF5-E8AB-AFFB-217B57294535}"/>
              </a:ext>
            </a:extLst>
          </p:cNvPr>
          <p:cNvSpPr>
            <a:spLocks noGrp="1"/>
          </p:cNvSpPr>
          <p:nvPr>
            <p:ph type="sldNum" sz="quarter" idx="12"/>
          </p:nvPr>
        </p:nvSpPr>
        <p:spPr/>
        <p:txBody>
          <a:bodyPr/>
          <a:lstStyle/>
          <a:p>
            <a:fld id="{DAA613A4-08DF-4B2F-B432-F9470F336116}" type="slidenum">
              <a:rPr lang="fr-FR" smtClean="0"/>
              <a:t>‹N°›</a:t>
            </a:fld>
            <a:endParaRPr lang="fr-FR"/>
          </a:p>
        </p:txBody>
      </p:sp>
    </p:spTree>
    <p:extLst>
      <p:ext uri="{BB962C8B-B14F-4D97-AF65-F5344CB8AC3E}">
        <p14:creationId xmlns:p14="http://schemas.microsoft.com/office/powerpoint/2010/main" val="2624114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1576BF-C290-0284-2697-017802B9BF5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717B4C8-92E0-BBB0-D339-BE5E1B5253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5E2176F-0471-D941-9545-1E895F3E4A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1D591A0-9F59-6FF3-21C4-75B5B2AC9227}"/>
              </a:ext>
            </a:extLst>
          </p:cNvPr>
          <p:cNvSpPr>
            <a:spLocks noGrp="1"/>
          </p:cNvSpPr>
          <p:nvPr>
            <p:ph type="dt" sz="half" idx="10"/>
          </p:nvPr>
        </p:nvSpPr>
        <p:spPr/>
        <p:txBody>
          <a:bodyPr/>
          <a:lstStyle/>
          <a:p>
            <a:fld id="{F8F5DFEC-53E3-458D-8861-2DEB6FE06C14}" type="datetime1">
              <a:rPr lang="fr-FR" smtClean="0"/>
              <a:t>08/10/2023</a:t>
            </a:fld>
            <a:endParaRPr lang="fr-FR"/>
          </a:p>
        </p:txBody>
      </p:sp>
      <p:sp>
        <p:nvSpPr>
          <p:cNvPr id="6" name="Espace réservé du pied de page 5">
            <a:extLst>
              <a:ext uri="{FF2B5EF4-FFF2-40B4-BE49-F238E27FC236}">
                <a16:creationId xmlns:a16="http://schemas.microsoft.com/office/drawing/2014/main" id="{C4A6F362-F20F-FB67-D518-B44A89281A76}"/>
              </a:ext>
            </a:extLst>
          </p:cNvPr>
          <p:cNvSpPr>
            <a:spLocks noGrp="1"/>
          </p:cNvSpPr>
          <p:nvPr>
            <p:ph type="ftr" sz="quarter" idx="11"/>
          </p:nvPr>
        </p:nvSpPr>
        <p:spPr/>
        <p:txBody>
          <a:bodyPr/>
          <a:lstStyle/>
          <a:p>
            <a:r>
              <a:rPr lang="fr-FR"/>
              <a:t>M.Fourdrignier. Réseau parentalité Remiremont. 01/07/2022. </a:t>
            </a:r>
          </a:p>
        </p:txBody>
      </p:sp>
      <p:sp>
        <p:nvSpPr>
          <p:cNvPr id="7" name="Espace réservé du numéro de diapositive 6">
            <a:extLst>
              <a:ext uri="{FF2B5EF4-FFF2-40B4-BE49-F238E27FC236}">
                <a16:creationId xmlns:a16="http://schemas.microsoft.com/office/drawing/2014/main" id="{097A3E28-A15A-C640-F6FD-7A58B9327679}"/>
              </a:ext>
            </a:extLst>
          </p:cNvPr>
          <p:cNvSpPr>
            <a:spLocks noGrp="1"/>
          </p:cNvSpPr>
          <p:nvPr>
            <p:ph type="sldNum" sz="quarter" idx="12"/>
          </p:nvPr>
        </p:nvSpPr>
        <p:spPr/>
        <p:txBody>
          <a:bodyPr/>
          <a:lstStyle/>
          <a:p>
            <a:fld id="{DAA613A4-08DF-4B2F-B432-F9470F336116}" type="slidenum">
              <a:rPr lang="fr-FR" smtClean="0"/>
              <a:t>‹N°›</a:t>
            </a:fld>
            <a:endParaRPr lang="fr-FR"/>
          </a:p>
        </p:txBody>
      </p:sp>
    </p:spTree>
    <p:extLst>
      <p:ext uri="{BB962C8B-B14F-4D97-AF65-F5344CB8AC3E}">
        <p14:creationId xmlns:p14="http://schemas.microsoft.com/office/powerpoint/2010/main" val="191928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B0B5045-3104-B3F3-0A32-406523A390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299FC93-A3FB-DEA9-FC15-D2257ADB0C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53A199D-4496-2B93-1706-A9B0D992B3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7BEFD-3E30-48DC-BA1D-ACFAFAA452A2}" type="datetime1">
              <a:rPr lang="fr-FR" smtClean="0"/>
              <a:t>08/10/2023</a:t>
            </a:fld>
            <a:endParaRPr lang="fr-FR"/>
          </a:p>
        </p:txBody>
      </p:sp>
      <p:sp>
        <p:nvSpPr>
          <p:cNvPr id="5" name="Espace réservé du pied de page 4">
            <a:extLst>
              <a:ext uri="{FF2B5EF4-FFF2-40B4-BE49-F238E27FC236}">
                <a16:creationId xmlns:a16="http://schemas.microsoft.com/office/drawing/2014/main" id="{1A0E01FD-D44D-CE90-92E1-EC3E9EF0BF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M.Fourdrignier. Réseau parentalité Remiremont. 01/07/2022. </a:t>
            </a:r>
          </a:p>
        </p:txBody>
      </p:sp>
      <p:sp>
        <p:nvSpPr>
          <p:cNvPr id="6" name="Espace réservé du numéro de diapositive 5">
            <a:extLst>
              <a:ext uri="{FF2B5EF4-FFF2-40B4-BE49-F238E27FC236}">
                <a16:creationId xmlns:a16="http://schemas.microsoft.com/office/drawing/2014/main" id="{B888F0A5-A99F-E504-1A7E-5A2A4B29C8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A613A4-08DF-4B2F-B432-F9470F336116}" type="slidenum">
              <a:rPr lang="fr-FR" smtClean="0"/>
              <a:t>‹N°›</a:t>
            </a:fld>
            <a:endParaRPr lang="fr-FR"/>
          </a:p>
        </p:txBody>
      </p:sp>
    </p:spTree>
    <p:extLst>
      <p:ext uri="{BB962C8B-B14F-4D97-AF65-F5344CB8AC3E}">
        <p14:creationId xmlns:p14="http://schemas.microsoft.com/office/powerpoint/2010/main" val="900541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0721&amp;idArticle=LEGIARTI000006426467&amp;dateTexte=&amp;categorieLien=ci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marc-fourdrignier.f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marc-fourdrignier.fr/le-bien-etre-une-affaire-de-famille/"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hyperlink" Target="http://www.legifrance.com/affichTexte.do;jsessionid=1B808C90410B6EF85F9210FAEDFA7E8B.tpdjo14v_1?cidTexte=JORFTEXT000022991181&amp;dateTexte=2010110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cairn.info/revue-journal-du-droit-des-jeunes.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cairn.info/collection-poche-enfance-et-parentalite.htm" TargetMode="External"/><Relationship Id="rId2" Type="http://schemas.openxmlformats.org/officeDocument/2006/relationships/hyperlink" Target="http://journals.openedition.org/efg/918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FE178447-C6E1-990E-5712-70605059C3D1}"/>
              </a:ext>
            </a:extLst>
          </p:cNvPr>
          <p:cNvSpPr>
            <a:spLocks noGrp="1"/>
          </p:cNvSpPr>
          <p:nvPr>
            <p:ph type="title"/>
          </p:nvPr>
        </p:nvSpPr>
        <p:spPr>
          <a:xfrm>
            <a:off x="572493" y="238539"/>
            <a:ext cx="11047013" cy="1434415"/>
          </a:xfrm>
        </p:spPr>
        <p:txBody>
          <a:bodyPr anchor="b">
            <a:normAutofit/>
          </a:bodyPr>
          <a:lstStyle/>
          <a:p>
            <a:br>
              <a:rPr lang="fr-FR" sz="2600" b="0" i="0" cap="all">
                <a:effectLst/>
                <a:latin typeface="Verdana" panose="020B0604030504040204" pitchFamily="34" charset="0"/>
                <a:ea typeface="Verdana" panose="020B0604030504040204" pitchFamily="34" charset="0"/>
              </a:rPr>
            </a:br>
            <a:r>
              <a:rPr lang="fr-FR" sz="2600" b="0" i="0" cap="all">
                <a:effectLst/>
                <a:latin typeface="Verdana" panose="020B0604030504040204" pitchFamily="34" charset="0"/>
                <a:ea typeface="Verdana" panose="020B0604030504040204" pitchFamily="34" charset="0"/>
              </a:rPr>
              <a:t>LE RÉSEAU PARENTALITÉ DE REMIREMONT ET SES VALLÉES</a:t>
            </a:r>
            <a:br>
              <a:rPr lang="fr-FR" sz="2600" b="0" i="0" cap="all">
                <a:effectLst/>
                <a:latin typeface="Open Sans" panose="020B0606030504020204" pitchFamily="34" charset="0"/>
              </a:rPr>
            </a:br>
            <a:endParaRPr lang="fr-FR" sz="2600"/>
          </a:p>
        </p:txBody>
      </p:sp>
      <p:sp>
        <p:nvSpPr>
          <p:cNvPr id="14" name="sketch line">
            <a:extLst>
              <a:ext uri="{FF2B5EF4-FFF2-40B4-BE49-F238E27FC236}">
                <a16:creationId xmlns:a16="http://schemas.microsoft.com/office/drawing/2014/main" id="{927D5270-6648-4CC1-8F78-48BE299CA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767709"/>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Image 6">
            <a:extLst>
              <a:ext uri="{FF2B5EF4-FFF2-40B4-BE49-F238E27FC236}">
                <a16:creationId xmlns:a16="http://schemas.microsoft.com/office/drawing/2014/main" id="{88E1E33B-0E8D-AD9F-53FC-ACB08F70D280}"/>
              </a:ext>
            </a:extLst>
          </p:cNvPr>
          <p:cNvPicPr>
            <a:picLocks noChangeAspect="1"/>
          </p:cNvPicPr>
          <p:nvPr/>
        </p:nvPicPr>
        <p:blipFill rotWithShape="1">
          <a:blip r:embed="rId3">
            <a:extLst>
              <a:ext uri="{28A0092B-C50C-407E-A947-70E740481C1C}">
                <a14:useLocalDpi xmlns:a14="http://schemas.microsoft.com/office/drawing/2010/main" val="0"/>
              </a:ext>
            </a:extLst>
          </a:blip>
          <a:srcRect l="1988" r="3753"/>
          <a:stretch/>
        </p:blipFill>
        <p:spPr>
          <a:xfrm>
            <a:off x="572492" y="2002056"/>
            <a:ext cx="3943849" cy="4184060"/>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p:spPr>
      </p:pic>
      <p:sp>
        <p:nvSpPr>
          <p:cNvPr id="3" name="Espace réservé du contenu 2">
            <a:extLst>
              <a:ext uri="{FF2B5EF4-FFF2-40B4-BE49-F238E27FC236}">
                <a16:creationId xmlns:a16="http://schemas.microsoft.com/office/drawing/2014/main" id="{29E34F7F-C50B-FFFB-C339-D20CB2072EF3}"/>
              </a:ext>
            </a:extLst>
          </p:cNvPr>
          <p:cNvSpPr>
            <a:spLocks noGrp="1"/>
          </p:cNvSpPr>
          <p:nvPr>
            <p:ph idx="1"/>
          </p:nvPr>
        </p:nvSpPr>
        <p:spPr>
          <a:xfrm>
            <a:off x="4905955" y="2071316"/>
            <a:ext cx="6713552" cy="4114800"/>
          </a:xfrm>
        </p:spPr>
        <p:txBody>
          <a:bodyPr anchor="t">
            <a:normAutofit/>
          </a:bodyPr>
          <a:lstStyle/>
          <a:p>
            <a:pPr marL="0" indent="0">
              <a:spcBef>
                <a:spcPts val="600"/>
              </a:spcBef>
              <a:spcAft>
                <a:spcPts val="600"/>
              </a:spcAft>
              <a:buNone/>
            </a:pPr>
            <a:r>
              <a:rPr lang="fr-FR" sz="2200">
                <a:effectLst/>
                <a:latin typeface="Verdana" panose="020B0604030504040204" pitchFamily="34" charset="0"/>
                <a:ea typeface="Verdana" panose="020B0604030504040204" pitchFamily="34" charset="0"/>
                <a:cs typeface="Calibri" panose="020F0502020204030204" pitchFamily="34" charset="0"/>
              </a:rPr>
              <a:t>Journée interprofessionnelle d’échanges</a:t>
            </a:r>
            <a:endParaRPr lang="fr-FR" sz="2200">
              <a:effectLst/>
              <a:latin typeface="Verdana" panose="020B0604030504040204" pitchFamily="34" charset="0"/>
              <a:ea typeface="Verdana" panose="020B0604030504040204" pitchFamily="34" charset="0"/>
              <a:cs typeface="Times New Roman" panose="02020603050405020304" pitchFamily="18" charset="0"/>
            </a:endParaRPr>
          </a:p>
          <a:p>
            <a:pPr marL="0" indent="0">
              <a:spcBef>
                <a:spcPts val="600"/>
              </a:spcBef>
              <a:spcAft>
                <a:spcPts val="600"/>
              </a:spcAft>
              <a:buNone/>
            </a:pPr>
            <a:r>
              <a:rPr lang="fr-FR" sz="2200">
                <a:effectLst/>
                <a:latin typeface="Verdana" panose="020B0604030504040204" pitchFamily="34" charset="0"/>
                <a:ea typeface="Verdana" panose="020B0604030504040204" pitchFamily="34" charset="0"/>
                <a:cs typeface="Calibri" panose="020F0502020204030204" pitchFamily="34" charset="0"/>
              </a:rPr>
              <a:t>1 juillet 2022. VAGNEY.</a:t>
            </a:r>
            <a:r>
              <a:rPr lang="fr-FR" sz="2200" b="1">
                <a:effectLst/>
                <a:latin typeface="Verdana" panose="020B0604030504040204" pitchFamily="34" charset="0"/>
                <a:ea typeface="Calibri" panose="020F0502020204030204" pitchFamily="34" charset="0"/>
                <a:cs typeface="Calibri" panose="020F0502020204030204" pitchFamily="34" charset="0"/>
              </a:rPr>
              <a:t> </a:t>
            </a:r>
          </a:p>
          <a:p>
            <a:pPr marL="0" indent="0">
              <a:spcBef>
                <a:spcPts val="600"/>
              </a:spcBef>
              <a:spcAft>
                <a:spcPts val="600"/>
              </a:spcAft>
              <a:buNone/>
            </a:pPr>
            <a:endParaRPr lang="fr-FR" sz="22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fr-FR" sz="2200" b="1" i="1">
                <a:effectLst/>
                <a:latin typeface="Verdana" panose="020B0604030504040204" pitchFamily="34" charset="0"/>
                <a:ea typeface="Verdana" panose="020B0604030504040204" pitchFamily="34" charset="0"/>
                <a:cs typeface="Calibri" panose="020F0502020204030204" pitchFamily="34" charset="0"/>
              </a:rPr>
              <a:t>Marc FOURDRIGNIER</a:t>
            </a:r>
            <a:endParaRPr lang="fr-FR" sz="2200" b="1" i="1">
              <a:effectLst/>
              <a:latin typeface="Verdana" panose="020B0604030504040204" pitchFamily="34" charset="0"/>
              <a:ea typeface="Verdana" panose="020B0604030504040204" pitchFamily="34" charset="0"/>
              <a:cs typeface="Times New Roman" panose="02020603050405020304" pitchFamily="18" charset="0"/>
            </a:endParaRPr>
          </a:p>
          <a:p>
            <a:pPr marL="0" indent="0">
              <a:spcAft>
                <a:spcPts val="800"/>
              </a:spcAft>
              <a:buNone/>
            </a:pPr>
            <a:r>
              <a:rPr lang="fr-FR" sz="2200" b="1" i="1">
                <a:effectLst/>
                <a:latin typeface="Verdana" panose="020B0604030504040204" pitchFamily="34" charset="0"/>
                <a:ea typeface="Verdana" panose="020B0604030504040204" pitchFamily="34" charset="0"/>
                <a:cs typeface="Calibri" panose="020F0502020204030204" pitchFamily="34" charset="0"/>
              </a:rPr>
              <a:t>Le bien-être, une affaire de famille ? </a:t>
            </a:r>
            <a:endParaRPr lang="fr-FR" sz="2200" b="1" i="1">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fr-FR" sz="220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sz="2200"/>
          </a:p>
        </p:txBody>
      </p:sp>
      <p:sp>
        <p:nvSpPr>
          <p:cNvPr id="4" name="Espace réservé du pied de page 3">
            <a:extLst>
              <a:ext uri="{FF2B5EF4-FFF2-40B4-BE49-F238E27FC236}">
                <a16:creationId xmlns:a16="http://schemas.microsoft.com/office/drawing/2014/main" id="{E870AC4D-711C-9BED-EFA1-09141BB10F82}"/>
              </a:ext>
            </a:extLst>
          </p:cNvPr>
          <p:cNvSpPr>
            <a:spLocks noGrp="1"/>
          </p:cNvSpPr>
          <p:nvPr>
            <p:ph type="ftr" sz="quarter" idx="11"/>
          </p:nvPr>
        </p:nvSpPr>
        <p:spPr>
          <a:xfrm>
            <a:off x="4038600" y="6356350"/>
            <a:ext cx="4114800" cy="365125"/>
          </a:xfrm>
        </p:spPr>
        <p:txBody>
          <a:bodyPr>
            <a:normAutofit/>
          </a:bodyPr>
          <a:lstStyle/>
          <a:p>
            <a:pPr>
              <a:spcAft>
                <a:spcPts val="600"/>
              </a:spcAft>
            </a:pPr>
            <a:r>
              <a:rPr lang="fr-FR"/>
              <a:t>M.Fourdrignier. Réseau parentalité Remiremont. 01/07/2022. </a:t>
            </a:r>
          </a:p>
        </p:txBody>
      </p:sp>
      <p:sp>
        <p:nvSpPr>
          <p:cNvPr id="5" name="Espace réservé du numéro de diapositive 4">
            <a:extLst>
              <a:ext uri="{FF2B5EF4-FFF2-40B4-BE49-F238E27FC236}">
                <a16:creationId xmlns:a16="http://schemas.microsoft.com/office/drawing/2014/main" id="{31B23A12-12ED-5DC5-043D-0DF00E6836E5}"/>
              </a:ext>
            </a:extLst>
          </p:cNvPr>
          <p:cNvSpPr>
            <a:spLocks noGrp="1"/>
          </p:cNvSpPr>
          <p:nvPr>
            <p:ph type="sldNum" sz="quarter" idx="12"/>
          </p:nvPr>
        </p:nvSpPr>
        <p:spPr>
          <a:xfrm>
            <a:off x="8610600" y="6356350"/>
            <a:ext cx="2743200" cy="365125"/>
          </a:xfrm>
        </p:spPr>
        <p:txBody>
          <a:bodyPr>
            <a:normAutofit/>
          </a:bodyPr>
          <a:lstStyle/>
          <a:p>
            <a:pPr>
              <a:spcAft>
                <a:spcPts val="600"/>
              </a:spcAft>
            </a:pPr>
            <a:fld id="{DAA613A4-08DF-4B2F-B432-F9470F336116}" type="slidenum">
              <a:rPr lang="fr-FR" smtClean="0"/>
              <a:pPr>
                <a:spcAft>
                  <a:spcPts val="600"/>
                </a:spcAft>
              </a:pPr>
              <a:t>1</a:t>
            </a:fld>
            <a:endParaRPr lang="fr-FR"/>
          </a:p>
        </p:txBody>
      </p:sp>
    </p:spTree>
    <p:extLst>
      <p:ext uri="{BB962C8B-B14F-4D97-AF65-F5344CB8AC3E}">
        <p14:creationId xmlns:p14="http://schemas.microsoft.com/office/powerpoint/2010/main" val="2423415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F41BBEFE-4024-628A-08D3-A50A7D5F46C9}"/>
              </a:ext>
            </a:extLst>
          </p:cNvPr>
          <p:cNvSpPr>
            <a:spLocks noGrp="1"/>
          </p:cNvSpPr>
          <p:nvPr>
            <p:ph type="title"/>
          </p:nvPr>
        </p:nvSpPr>
        <p:spPr/>
        <p:txBody>
          <a:bodyPr/>
          <a:lstStyle/>
          <a:p>
            <a:pPr marL="857250" indent="-857250" algn="ctr">
              <a:buFont typeface="+mj-lt"/>
              <a:buAutoNum type="romanUcPeriod" startAt="2"/>
            </a:pPr>
            <a:r>
              <a:rPr lang="fr-FR" b="1" dirty="0"/>
              <a:t>Parentalité, santé et bien être. </a:t>
            </a:r>
            <a:endParaRPr lang="fr-FR" dirty="0"/>
          </a:p>
        </p:txBody>
      </p:sp>
      <p:sp>
        <p:nvSpPr>
          <p:cNvPr id="7" name="Espace réservé du contenu 6">
            <a:extLst>
              <a:ext uri="{FF2B5EF4-FFF2-40B4-BE49-F238E27FC236}">
                <a16:creationId xmlns:a16="http://schemas.microsoft.com/office/drawing/2014/main" id="{070E2E4A-5A9D-ADE8-C7BF-0962BBB5AC30}"/>
              </a:ext>
            </a:extLst>
          </p:cNvPr>
          <p:cNvSpPr>
            <a:spLocks noGrp="1"/>
          </p:cNvSpPr>
          <p:nvPr>
            <p:ph idx="1"/>
          </p:nvPr>
        </p:nvSpPr>
        <p:spPr/>
        <p:txBody>
          <a:bodyPr>
            <a:normAutofit fontScale="70000" lnSpcReduction="20000"/>
          </a:bodyPr>
          <a:lstStyle/>
          <a:p>
            <a:pPr marL="514350" indent="-514350">
              <a:buFont typeface="+mj-lt"/>
              <a:buAutoNum type="alphaUcPeriod"/>
            </a:pPr>
            <a:r>
              <a:rPr lang="fr-FR" sz="3600" b="1" dirty="0">
                <a:latin typeface="Verdana" panose="020B0604030504040204" pitchFamily="34" charset="0"/>
                <a:ea typeface="Verdana" panose="020B0604030504040204" pitchFamily="34" charset="0"/>
              </a:rPr>
              <a:t>Un lien notamment juridique</a:t>
            </a:r>
          </a:p>
          <a:p>
            <a:endParaRPr lang="fr-FR" dirty="0"/>
          </a:p>
          <a:p>
            <a:pPr marL="0" indent="0" algn="just">
              <a:lnSpc>
                <a:spcPct val="107000"/>
              </a:lnSpc>
              <a:spcAft>
                <a:spcPts val="800"/>
              </a:spcAft>
              <a:buNone/>
            </a:pPr>
            <a:r>
              <a:rPr lang="fr-FR" sz="3600" dirty="0">
                <a:solidFill>
                  <a:srgbClr val="333333"/>
                </a:solidFill>
                <a:effectLst/>
                <a:latin typeface="Verdana" panose="020B0604030504040204" pitchFamily="34" charset="0"/>
                <a:ea typeface="Calibri" panose="020F0502020204030204" pitchFamily="34" charset="0"/>
                <a:cs typeface="Calibri" panose="020F0502020204030204" pitchFamily="34" charset="0"/>
              </a:rPr>
              <a:t>Art L 371-1 du Code civil : </a:t>
            </a:r>
            <a:endParaRPr lang="fr-FR"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buFont typeface="Arial" panose="020B0604020202020204" pitchFamily="34" charset="0"/>
              <a:buNone/>
            </a:pPr>
            <a:r>
              <a:rPr lang="fr-FR" sz="2800" dirty="0">
                <a:solidFill>
                  <a:srgbClr val="333333"/>
                </a:solidFill>
                <a:latin typeface="Verdana" panose="020B0604030504040204" pitchFamily="34" charset="0"/>
                <a:cs typeface="Calibri" panose="020F0502020204030204" pitchFamily="34" charset="0"/>
              </a:rPr>
              <a:t>L'autorité parentale est un ensemble de droits et de devoirs ayant pour finalité l'intérêt de l'enfant. </a:t>
            </a:r>
          </a:p>
          <a:p>
            <a:pPr marL="0" indent="0" algn="just">
              <a:lnSpc>
                <a:spcPct val="100000"/>
              </a:lnSpc>
              <a:spcBef>
                <a:spcPts val="0"/>
              </a:spcBef>
              <a:buFont typeface="Arial" panose="020B0604020202020204" pitchFamily="34" charset="0"/>
              <a:buNone/>
            </a:pPr>
            <a:r>
              <a:rPr lang="fr-FR" sz="2800" dirty="0">
                <a:solidFill>
                  <a:srgbClr val="333333"/>
                </a:solidFill>
                <a:latin typeface="Verdana" panose="020B0604030504040204" pitchFamily="34" charset="0"/>
                <a:cs typeface="Calibri" panose="020F0502020204030204" pitchFamily="34" charset="0"/>
              </a:rPr>
              <a:t>Elle appartient aux parents jusqu'à la majorité ou l'émancipation de l'enfant pour le protéger dans sa sécurité, sa santé et sa moralité, pour assurer son éducation et permettre son développement, dans le respect dû à sa personne.(…). </a:t>
            </a:r>
          </a:p>
          <a:p>
            <a:pPr marL="0" indent="0" algn="just">
              <a:lnSpc>
                <a:spcPct val="100000"/>
              </a:lnSpc>
              <a:spcBef>
                <a:spcPts val="0"/>
              </a:spcBef>
              <a:buFont typeface="Arial" panose="020B0604020202020204" pitchFamily="34" charset="0"/>
              <a:buNone/>
            </a:pPr>
            <a:r>
              <a:rPr lang="fr-FR" sz="2800" dirty="0">
                <a:solidFill>
                  <a:srgbClr val="333333"/>
                </a:solidFill>
                <a:latin typeface="Verdana" panose="020B0604030504040204" pitchFamily="34" charset="0"/>
                <a:cs typeface="Calibri" panose="020F0502020204030204" pitchFamily="34" charset="0"/>
              </a:rPr>
              <a:t>L'autorité parentale s'exerce sans violences physiques ou psychologiques.</a:t>
            </a:r>
          </a:p>
          <a:p>
            <a:pPr marL="0" indent="0" algn="just">
              <a:lnSpc>
                <a:spcPct val="100000"/>
              </a:lnSpc>
              <a:spcBef>
                <a:spcPts val="0"/>
              </a:spcBef>
              <a:buFont typeface="Arial" panose="020B0604020202020204" pitchFamily="34" charset="0"/>
              <a:buNone/>
            </a:pPr>
            <a:r>
              <a:rPr lang="fr-FR" sz="2800" dirty="0">
                <a:solidFill>
                  <a:srgbClr val="333333"/>
                </a:solidFill>
                <a:latin typeface="Verdana" panose="020B0604030504040204" pitchFamily="34" charset="0"/>
                <a:cs typeface="Calibri" panose="020F0502020204030204" pitchFamily="34" charset="0"/>
              </a:rPr>
              <a:t>Les parents associent l'enfant aux décisions qui le concernent, selon son âge et son degré de maturité.</a:t>
            </a:r>
          </a:p>
          <a:p>
            <a:r>
              <a:rPr lang="fr-FR" dirty="0"/>
              <a:t> </a:t>
            </a:r>
          </a:p>
          <a:p>
            <a:endParaRPr lang="fr-FR" dirty="0"/>
          </a:p>
        </p:txBody>
      </p:sp>
      <p:sp>
        <p:nvSpPr>
          <p:cNvPr id="4" name="Espace réservé du pied de page 3">
            <a:extLst>
              <a:ext uri="{FF2B5EF4-FFF2-40B4-BE49-F238E27FC236}">
                <a16:creationId xmlns:a16="http://schemas.microsoft.com/office/drawing/2014/main" id="{0B8BF348-FE6D-4FFA-97FE-968B3F925C41}"/>
              </a:ext>
            </a:extLst>
          </p:cNvPr>
          <p:cNvSpPr>
            <a:spLocks noGrp="1"/>
          </p:cNvSpPr>
          <p:nvPr>
            <p:ph type="ftr" sz="quarter" idx="11"/>
          </p:nvPr>
        </p:nvSpPr>
        <p:spPr/>
        <p:txBody>
          <a:bodyPr/>
          <a:lstStyle/>
          <a:p>
            <a:r>
              <a:rPr lang="fr-FR"/>
              <a:t>M.Fourdrignier. Réseau parentalité Remiremont. 01/07/2022. </a:t>
            </a:r>
          </a:p>
        </p:txBody>
      </p:sp>
      <p:sp>
        <p:nvSpPr>
          <p:cNvPr id="5" name="Espace réservé du numéro de diapositive 4">
            <a:extLst>
              <a:ext uri="{FF2B5EF4-FFF2-40B4-BE49-F238E27FC236}">
                <a16:creationId xmlns:a16="http://schemas.microsoft.com/office/drawing/2014/main" id="{2512DF36-3FBF-DDE6-B22A-DC3EBA3758F3}"/>
              </a:ext>
            </a:extLst>
          </p:cNvPr>
          <p:cNvSpPr>
            <a:spLocks noGrp="1"/>
          </p:cNvSpPr>
          <p:nvPr>
            <p:ph type="sldNum" sz="quarter" idx="12"/>
          </p:nvPr>
        </p:nvSpPr>
        <p:spPr/>
        <p:txBody>
          <a:bodyPr/>
          <a:lstStyle/>
          <a:p>
            <a:fld id="{DAA613A4-08DF-4B2F-B432-F9470F336116}" type="slidenum">
              <a:rPr lang="fr-FR" smtClean="0"/>
              <a:t>10</a:t>
            </a:fld>
            <a:endParaRPr lang="fr-FR"/>
          </a:p>
        </p:txBody>
      </p:sp>
    </p:spTree>
    <p:extLst>
      <p:ext uri="{BB962C8B-B14F-4D97-AF65-F5344CB8AC3E}">
        <p14:creationId xmlns:p14="http://schemas.microsoft.com/office/powerpoint/2010/main" val="1258283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A784EC-0600-DD23-26E6-A3F1761C2639}"/>
              </a:ext>
            </a:extLst>
          </p:cNvPr>
          <p:cNvSpPr>
            <a:spLocks noGrp="1"/>
          </p:cNvSpPr>
          <p:nvPr>
            <p:ph type="title"/>
          </p:nvPr>
        </p:nvSpPr>
        <p:spPr>
          <a:xfrm>
            <a:off x="838200" y="365126"/>
            <a:ext cx="10515600" cy="787400"/>
          </a:xfrm>
        </p:spPr>
        <p:txBody>
          <a:bodyPr/>
          <a:lstStyle/>
          <a:p>
            <a:pPr algn="ctr"/>
            <a:r>
              <a:rPr lang="fr-FR" dirty="0"/>
              <a:t>Le cadre juridique </a:t>
            </a:r>
          </a:p>
        </p:txBody>
      </p:sp>
      <p:sp>
        <p:nvSpPr>
          <p:cNvPr id="4" name="Espace réservé du pied de page 3">
            <a:extLst>
              <a:ext uri="{FF2B5EF4-FFF2-40B4-BE49-F238E27FC236}">
                <a16:creationId xmlns:a16="http://schemas.microsoft.com/office/drawing/2014/main" id="{48CCE508-D2E2-4783-B13B-17E02AEB027E}"/>
              </a:ext>
            </a:extLst>
          </p:cNvPr>
          <p:cNvSpPr>
            <a:spLocks noGrp="1"/>
          </p:cNvSpPr>
          <p:nvPr>
            <p:ph type="ftr" sz="quarter" idx="11"/>
          </p:nvPr>
        </p:nvSpPr>
        <p:spPr/>
        <p:txBody>
          <a:bodyPr/>
          <a:lstStyle/>
          <a:p>
            <a:r>
              <a:rPr lang="fr-FR"/>
              <a:t>M.Fourdrignier. Réseau parentalité Remiremont. 01/07/2022. </a:t>
            </a:r>
          </a:p>
        </p:txBody>
      </p:sp>
      <p:sp>
        <p:nvSpPr>
          <p:cNvPr id="5" name="Espace réservé du numéro de diapositive 4">
            <a:extLst>
              <a:ext uri="{FF2B5EF4-FFF2-40B4-BE49-F238E27FC236}">
                <a16:creationId xmlns:a16="http://schemas.microsoft.com/office/drawing/2014/main" id="{412CE13D-BB27-9726-87F7-8019410DE789}"/>
              </a:ext>
            </a:extLst>
          </p:cNvPr>
          <p:cNvSpPr>
            <a:spLocks noGrp="1"/>
          </p:cNvSpPr>
          <p:nvPr>
            <p:ph type="sldNum" sz="quarter" idx="12"/>
          </p:nvPr>
        </p:nvSpPr>
        <p:spPr/>
        <p:txBody>
          <a:bodyPr/>
          <a:lstStyle/>
          <a:p>
            <a:fld id="{DAA613A4-08DF-4B2F-B432-F9470F336116}" type="slidenum">
              <a:rPr lang="fr-FR" smtClean="0"/>
              <a:t>11</a:t>
            </a:fld>
            <a:endParaRPr lang="fr-FR"/>
          </a:p>
        </p:txBody>
      </p:sp>
      <p:sp>
        <p:nvSpPr>
          <p:cNvPr id="8" name="Espace réservé du contenu 7">
            <a:extLst>
              <a:ext uri="{FF2B5EF4-FFF2-40B4-BE49-F238E27FC236}">
                <a16:creationId xmlns:a16="http://schemas.microsoft.com/office/drawing/2014/main" id="{78732116-20DE-793A-63F6-B00D98E7E01F}"/>
              </a:ext>
            </a:extLst>
          </p:cNvPr>
          <p:cNvSpPr>
            <a:spLocks noGrp="1"/>
          </p:cNvSpPr>
          <p:nvPr>
            <p:ph idx="1"/>
          </p:nvPr>
        </p:nvSpPr>
        <p:spPr>
          <a:xfrm>
            <a:off x="838200" y="1085850"/>
            <a:ext cx="10515600" cy="5091113"/>
          </a:xfrm>
        </p:spPr>
        <p:txBody>
          <a:bodyPr>
            <a:normAutofit fontScale="70000" lnSpcReduction="20000"/>
          </a:bodyPr>
          <a:lstStyle/>
          <a:p>
            <a:pPr marL="0" indent="0">
              <a:lnSpc>
                <a:spcPct val="100000"/>
              </a:lnSpc>
              <a:spcBef>
                <a:spcPts val="0"/>
              </a:spcBef>
              <a:buFont typeface="Arial" panose="020B0604020202020204" pitchFamily="34" charset="0"/>
              <a:buNone/>
            </a:pPr>
            <a:endParaRPr lang="fr-FR" sz="1400" dirty="0">
              <a:solidFill>
                <a:srgbClr val="333333"/>
              </a:solidFill>
              <a:latin typeface="Verdana" panose="020B0604030504040204" pitchFamily="34" charset="0"/>
              <a:cs typeface="Calibri" panose="020F0502020204030204" pitchFamily="34" charset="0"/>
            </a:endParaRPr>
          </a:p>
          <a:p>
            <a:pPr marL="0" indent="0" algn="just">
              <a:lnSpc>
                <a:spcPct val="120000"/>
              </a:lnSpc>
              <a:spcBef>
                <a:spcPts val="0"/>
              </a:spcBef>
              <a:buNone/>
            </a:pPr>
            <a:r>
              <a:rPr lang="fr-FR" sz="21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Arial" panose="020B0604020202020204" pitchFamily="34" charset="0"/>
              </a:rPr>
              <a:t>« Art. L. 1111-5. du Code de la Santé Publique. </a:t>
            </a:r>
            <a:r>
              <a:rPr lang="fr-FR" sz="21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Par dérogation à l</a:t>
            </a:r>
            <a:r>
              <a:rPr lang="fr-FR" sz="2100" u="sng" dirty="0">
                <a:solidFill>
                  <a:srgbClr val="4A5E81"/>
                </a:solidFill>
                <a:effectLst/>
                <a:latin typeface="Verdana" panose="020B0604030504040204" pitchFamily="34" charset="0"/>
                <a:ea typeface="Verdana" panose="020B0604030504040204" pitchFamily="34" charset="0"/>
                <a:cs typeface="Arial" panose="020B0604020202020204" pitchFamily="34" charset="0"/>
                <a:hlinkClick r:id="rId2" tooltip="Code civil - art. 371-1 (V)"/>
              </a:rPr>
              <a:t>'article 371-1</a:t>
            </a:r>
            <a:r>
              <a:rPr lang="fr-FR" sz="21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 du code civil, le médecin ou la sage-femme peut se dispenser d'obtenir le consentement du ou des titulaires de l'autorité parentale sur les décisions médicales à prendre lorsque l'action de prévention, le dépistage, le diagnostic, le traitement ou l'intervention s'impose pour sauvegarder la santé d'une personne mineure, dans le cas où cette dernière s'oppose expressément à la consultation du ou des titulaires de l'autorité parentale afin de garder le secret sur son état de santé. Toutefois, le médecin ou la sage-femme doit dans un premier temps s'efforcer d'obtenir le consentement du mineur à cette consultation. Dans le cas où le mineur maintient son opposition, le médecin ou la sage-femme peut mettre en œuvre l'action de prévention, le dépistage, le diagnostic, le traitement ou l'intervention. Dans ce cas, le mineur se fait accompagner d'une personne majeure de son choix.</a:t>
            </a:r>
            <a:endParaRPr lang="fr-FR" sz="21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lnSpc>
                <a:spcPct val="120000"/>
              </a:lnSpc>
              <a:spcBef>
                <a:spcPts val="0"/>
              </a:spcBef>
              <a:buNone/>
            </a:pPr>
            <a:endParaRPr lang="fr-FR" sz="2100" dirty="0">
              <a:effectLst/>
              <a:latin typeface="Verdana" panose="020B0604030504040204" pitchFamily="34" charset="0"/>
              <a:ea typeface="Verdana" panose="020B0604030504040204" pitchFamily="34" charset="0"/>
            </a:endParaRPr>
          </a:p>
          <a:p>
            <a:pPr marL="0" indent="0" algn="just">
              <a:lnSpc>
                <a:spcPct val="120000"/>
              </a:lnSpc>
              <a:spcBef>
                <a:spcPts val="0"/>
              </a:spcBef>
              <a:buNone/>
            </a:pPr>
            <a:r>
              <a:rPr lang="fr-FR" sz="2100" b="1" dirty="0">
                <a:solidFill>
                  <a:srgbClr val="000000"/>
                </a:solidFill>
                <a:effectLst/>
                <a:latin typeface="Verdana" panose="020B0604030504040204" pitchFamily="34" charset="0"/>
                <a:ea typeface="Verdana" panose="020B0604030504040204" pitchFamily="34" charset="0"/>
                <a:cs typeface="Arial" panose="020B0604020202020204" pitchFamily="34" charset="0"/>
              </a:rPr>
              <a:t>Art. L. 1111-5-1 du CSP </a:t>
            </a:r>
            <a:r>
              <a:rPr lang="fr-FR" sz="21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 </a:t>
            </a:r>
            <a:r>
              <a:rPr lang="fr-FR" sz="2100" dirty="0">
                <a:solidFill>
                  <a:srgbClr val="000000"/>
                </a:solidFill>
                <a:latin typeface="Verdana" panose="020B0604030504040204" pitchFamily="34" charset="0"/>
                <a:ea typeface="Verdana" panose="020B0604030504040204" pitchFamily="34" charset="0"/>
                <a:cs typeface="Arial" panose="020B0604020202020204" pitchFamily="34" charset="0"/>
              </a:rPr>
              <a:t>Par dérogation à l'</a:t>
            </a:r>
            <a:r>
              <a:rPr lang="fr-FR" sz="2100" dirty="0">
                <a:solidFill>
                  <a:srgbClr val="000000"/>
                </a:solidFill>
                <a:latin typeface="Verdana" panose="020B0604030504040204" pitchFamily="34" charset="0"/>
                <a:ea typeface="Verdana" panose="020B0604030504040204" pitchFamily="34" charset="0"/>
                <a:cs typeface="Arial" panose="020B0604020202020204" pitchFamily="34" charset="0"/>
                <a:hlinkClick r:id="rId2" tooltip="Code civil - art. 371-1 (V)">
                  <a:extLst>
                    <a:ext uri="{A12FA001-AC4F-418D-AE19-62706E023703}">
                      <ahyp:hlinkClr xmlns:ahyp="http://schemas.microsoft.com/office/drawing/2018/hyperlinkcolor" val="tx"/>
                    </a:ext>
                  </a:extLst>
                </a:hlinkClick>
              </a:rPr>
              <a:t>article 371-1</a:t>
            </a:r>
            <a:r>
              <a:rPr lang="fr-FR" sz="2100" dirty="0">
                <a:solidFill>
                  <a:srgbClr val="000000"/>
                </a:solidFill>
                <a:latin typeface="Verdana" panose="020B0604030504040204" pitchFamily="34" charset="0"/>
                <a:ea typeface="Verdana" panose="020B0604030504040204" pitchFamily="34" charset="0"/>
                <a:cs typeface="Arial" panose="020B0604020202020204" pitchFamily="34" charset="0"/>
              </a:rPr>
              <a:t> du code civil, l'infirmier peut se dispenser d'obtenir le consentement du ou des titulaires de l'autorité parentale sur les décisions à prendre lorsque l'action de prévention, le dépistage ou le traitement s'impose pour sauvegarder la santé sexuelle et reproductive d'une personne mineure, dans le cas où cette dernière s'oppose expressément à la consultation du ou des titulaires de l'autorité parentale afin de garder le secret sur son état de santé. Toutefois, l'infirmier doit, dans un premier temps, s'efforcer d'obtenir le consentement du mineur à cette consultation. Dans le cas où le mineur maintient son opposition, l'infirmier peut mettre en œuvre l'action de prévention, le dépistage ou le traitement. Dans ce cas, le mineur se fait accompagner d'une personne majeure de son choix.</a:t>
            </a:r>
          </a:p>
          <a:p>
            <a:endParaRPr lang="fr-FR" dirty="0"/>
          </a:p>
        </p:txBody>
      </p:sp>
    </p:spTree>
    <p:extLst>
      <p:ext uri="{BB962C8B-B14F-4D97-AF65-F5344CB8AC3E}">
        <p14:creationId xmlns:p14="http://schemas.microsoft.com/office/powerpoint/2010/main" val="3398620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F41BBEFE-4024-628A-08D3-A50A7D5F46C9}"/>
              </a:ext>
            </a:extLst>
          </p:cNvPr>
          <p:cNvSpPr>
            <a:spLocks noGrp="1"/>
          </p:cNvSpPr>
          <p:nvPr>
            <p:ph type="title"/>
          </p:nvPr>
        </p:nvSpPr>
        <p:spPr>
          <a:xfrm>
            <a:off x="342900" y="250189"/>
            <a:ext cx="11506200" cy="861695"/>
          </a:xfrm>
        </p:spPr>
        <p:txBody>
          <a:bodyPr>
            <a:normAutofit/>
          </a:bodyPr>
          <a:lstStyle/>
          <a:p>
            <a:pPr algn="ctr"/>
            <a:r>
              <a:rPr lang="fr-FR" sz="2800" b="1" dirty="0">
                <a:latin typeface="Verdana" panose="020B0604030504040204" pitchFamily="34" charset="0"/>
                <a:ea typeface="Verdana" panose="020B0604030504040204" pitchFamily="34" charset="0"/>
              </a:rPr>
              <a:t>B. Clarifier la notion de bien-être : la définition de l’OMS </a:t>
            </a:r>
          </a:p>
        </p:txBody>
      </p:sp>
      <p:sp>
        <p:nvSpPr>
          <p:cNvPr id="7" name="Espace réservé du contenu 6">
            <a:extLst>
              <a:ext uri="{FF2B5EF4-FFF2-40B4-BE49-F238E27FC236}">
                <a16:creationId xmlns:a16="http://schemas.microsoft.com/office/drawing/2014/main" id="{070E2E4A-5A9D-ADE8-C7BF-0962BBB5AC30}"/>
              </a:ext>
            </a:extLst>
          </p:cNvPr>
          <p:cNvSpPr>
            <a:spLocks noGrp="1"/>
          </p:cNvSpPr>
          <p:nvPr>
            <p:ph idx="1"/>
          </p:nvPr>
        </p:nvSpPr>
        <p:spPr>
          <a:xfrm>
            <a:off x="838200" y="1097280"/>
            <a:ext cx="10515600" cy="5079683"/>
          </a:xfrm>
        </p:spPr>
        <p:txBody>
          <a:bodyPr>
            <a:normAutofit fontScale="25000" lnSpcReduction="20000"/>
          </a:bodyPr>
          <a:lstStyle/>
          <a:p>
            <a:pPr marL="0" indent="0" algn="just">
              <a:lnSpc>
                <a:spcPct val="120000"/>
              </a:lnSpc>
              <a:spcBef>
                <a:spcPts val="0"/>
              </a:spcBef>
              <a:buNone/>
            </a:pPr>
            <a:endParaRPr lang="fr-FR" sz="2900" b="0" i="0" u="none" strike="noStrike" baseline="0" dirty="0">
              <a:solidFill>
                <a:srgbClr val="1D1D1B"/>
              </a:solidFill>
              <a:latin typeface="Verdana" panose="020B0604030504040204" pitchFamily="34" charset="0"/>
              <a:ea typeface="Verdana" panose="020B0604030504040204" pitchFamily="34" charset="0"/>
            </a:endParaRPr>
          </a:p>
          <a:p>
            <a:pPr marL="0" indent="0" algn="just">
              <a:lnSpc>
                <a:spcPct val="120000"/>
              </a:lnSpc>
              <a:spcBef>
                <a:spcPts val="0"/>
              </a:spcBef>
              <a:buNone/>
            </a:pPr>
            <a:r>
              <a:rPr lang="fr-FR" sz="6400" b="0" i="0" u="none" strike="noStrike" baseline="0" dirty="0">
                <a:solidFill>
                  <a:srgbClr val="1D1D1B"/>
                </a:solidFill>
                <a:latin typeface="Verdana" panose="020B0604030504040204" pitchFamily="34" charset="0"/>
                <a:ea typeface="Verdana" panose="020B0604030504040204" pitchFamily="34" charset="0"/>
              </a:rPr>
              <a:t>L’Organisation mondiale de la Santé (OMS) définit la santé comme </a:t>
            </a:r>
            <a:r>
              <a:rPr lang="fr-FR" sz="6400" b="0" i="1" u="none" strike="noStrike" baseline="0" dirty="0">
                <a:solidFill>
                  <a:srgbClr val="1D1D1B"/>
                </a:solidFill>
                <a:latin typeface="Verdana" panose="020B0604030504040204" pitchFamily="34" charset="0"/>
                <a:ea typeface="Verdana" panose="020B0604030504040204" pitchFamily="34" charset="0"/>
              </a:rPr>
              <a:t>« un état de complet bien-être physique, mental et social, [qui] ne consiste pas seulement en une absence de maladie ou d’infirmité »</a:t>
            </a:r>
            <a:r>
              <a:rPr lang="fr-FR" sz="6400" b="0" i="0" u="none" strike="noStrike" baseline="0" dirty="0">
                <a:solidFill>
                  <a:srgbClr val="1D1D1B"/>
                </a:solidFill>
                <a:latin typeface="Verdana" panose="020B0604030504040204" pitchFamily="34" charset="0"/>
                <a:ea typeface="Verdana" panose="020B0604030504040204" pitchFamily="34" charset="0"/>
              </a:rPr>
              <a:t>. La santé est ainsi prise en compte dans sa globalité. Elle est associée à la notion de bien-être.</a:t>
            </a:r>
          </a:p>
          <a:p>
            <a:pPr marL="0" indent="0" algn="just">
              <a:lnSpc>
                <a:spcPct val="120000"/>
              </a:lnSpc>
              <a:spcBef>
                <a:spcPts val="0"/>
              </a:spcBef>
              <a:buNone/>
            </a:pPr>
            <a:endParaRPr lang="fr-FR" sz="6400" b="0" i="0" u="none" strike="noStrike" baseline="0" dirty="0">
              <a:solidFill>
                <a:srgbClr val="1D1D1B"/>
              </a:solidFill>
              <a:latin typeface="Verdana" panose="020B0604030504040204" pitchFamily="34" charset="0"/>
              <a:ea typeface="Verdana" panose="020B0604030504040204" pitchFamily="34" charset="0"/>
            </a:endParaRPr>
          </a:p>
          <a:p>
            <a:pPr marL="0" indent="0" algn="just">
              <a:lnSpc>
                <a:spcPct val="120000"/>
              </a:lnSpc>
              <a:spcBef>
                <a:spcPts val="0"/>
              </a:spcBef>
              <a:buNone/>
            </a:pPr>
            <a:r>
              <a:rPr lang="fr-FR" sz="6400" b="0" i="0" u="none" strike="noStrike" baseline="0" dirty="0">
                <a:solidFill>
                  <a:srgbClr val="1D1D1B"/>
                </a:solidFill>
                <a:latin typeface="Verdana" panose="020B0604030504040204" pitchFamily="34" charset="0"/>
                <a:ea typeface="Verdana" panose="020B0604030504040204" pitchFamily="34" charset="0"/>
              </a:rPr>
              <a:t>Tournée vers la qualité de la vie, la santé devient la mesure dans laquelle un groupe ou un individu peut d’une part réaliser ses ambitions et satisfaire ses besoins, et d’autre part s’adapter à celui-ci</a:t>
            </a:r>
            <a:r>
              <a:rPr lang="fr-FR" sz="6400" b="0" i="0" u="none" strike="noStrike" baseline="0" dirty="0">
                <a:solidFill>
                  <a:srgbClr val="000000"/>
                </a:solidFill>
                <a:latin typeface="Verdana" panose="020B0604030504040204" pitchFamily="34" charset="0"/>
                <a:ea typeface="Verdana" panose="020B0604030504040204" pitchFamily="34" charset="0"/>
              </a:rPr>
              <a:t>2</a:t>
            </a:r>
            <a:r>
              <a:rPr lang="fr-FR" sz="6400" b="0" i="0" u="none" strike="noStrike" baseline="0" dirty="0">
                <a:solidFill>
                  <a:srgbClr val="1D1D1B"/>
                </a:solidFill>
                <a:latin typeface="Verdana" panose="020B0604030504040204" pitchFamily="34" charset="0"/>
                <a:ea typeface="Verdana" panose="020B0604030504040204" pitchFamily="34" charset="0"/>
              </a:rPr>
              <a:t>.</a:t>
            </a:r>
          </a:p>
          <a:p>
            <a:pPr marL="0" indent="0" algn="just">
              <a:lnSpc>
                <a:spcPct val="120000"/>
              </a:lnSpc>
              <a:spcBef>
                <a:spcPts val="0"/>
              </a:spcBef>
              <a:buNone/>
            </a:pPr>
            <a:r>
              <a:rPr lang="fr-FR" sz="6400" b="0" i="0" u="none" strike="noStrike" baseline="0" dirty="0">
                <a:solidFill>
                  <a:srgbClr val="1D1D1B"/>
                </a:solidFill>
                <a:latin typeface="Verdana" panose="020B0604030504040204" pitchFamily="34" charset="0"/>
                <a:ea typeface="Verdana" panose="020B0604030504040204" pitchFamily="34" charset="0"/>
              </a:rPr>
              <a:t>Cette approche englobe tant les éléments médicaux </a:t>
            </a:r>
            <a:r>
              <a:rPr lang="fr-FR" sz="6400" b="0" i="1" u="none" strike="noStrike" baseline="0" dirty="0">
                <a:solidFill>
                  <a:srgbClr val="1D1D1B"/>
                </a:solidFill>
                <a:latin typeface="Verdana" panose="020B0604030504040204" pitchFamily="34" charset="0"/>
                <a:ea typeface="Verdana" panose="020B0604030504040204" pitchFamily="34" charset="0"/>
              </a:rPr>
              <a:t>stricto sensu </a:t>
            </a:r>
            <a:r>
              <a:rPr lang="fr-FR" sz="6400" b="0" i="0" u="none" strike="noStrike" baseline="0" dirty="0">
                <a:solidFill>
                  <a:srgbClr val="1D1D1B"/>
                </a:solidFill>
                <a:latin typeface="Verdana" panose="020B0604030504040204" pitchFamily="34" charset="0"/>
                <a:ea typeface="Verdana" panose="020B0604030504040204" pitchFamily="34" charset="0"/>
              </a:rPr>
              <a:t>que les déterminants de santé et concerne la santé physique comme la santé psychique. Selon l’OMS, les déterminants sociaux de la santé sont </a:t>
            </a:r>
            <a:r>
              <a:rPr lang="fr-FR" sz="6400" b="0" i="1" u="none" strike="noStrike" baseline="0" dirty="0">
                <a:solidFill>
                  <a:srgbClr val="1D1D1B"/>
                </a:solidFill>
                <a:latin typeface="Verdana" panose="020B0604030504040204" pitchFamily="34" charset="0"/>
                <a:ea typeface="Verdana" panose="020B0604030504040204" pitchFamily="34" charset="0"/>
              </a:rPr>
              <a:t>« les circonstances dans lesquelles les individus naissent, grandissent, vivent, travaillent et vieillissent ainsi que les systèmes mis en place pour faire face à la maladie »</a:t>
            </a:r>
            <a:r>
              <a:rPr lang="fr-FR" sz="6400" b="0" i="0" u="none" strike="noStrike" baseline="0" dirty="0">
                <a:solidFill>
                  <a:srgbClr val="1D1D1B"/>
                </a:solidFill>
                <a:latin typeface="Verdana" panose="020B0604030504040204" pitchFamily="34" charset="0"/>
                <a:ea typeface="Verdana" panose="020B0604030504040204" pitchFamily="34" charset="0"/>
              </a:rPr>
              <a:t>. Ces déterminants ont donc vocation à évoluer au gré du développement des mineurs/jeunes majeurs et peuvent relever de la sphère médicale, pédagogique, éducative et familiale. (HAS, 2018)</a:t>
            </a:r>
          </a:p>
          <a:p>
            <a:pPr marL="0" indent="0" algn="just">
              <a:lnSpc>
                <a:spcPct val="120000"/>
              </a:lnSpc>
              <a:spcBef>
                <a:spcPts val="0"/>
              </a:spcBef>
              <a:buNone/>
            </a:pPr>
            <a:endParaRPr lang="fr-FR" sz="6400" b="0" i="0" u="none" strike="noStrike" baseline="0" dirty="0">
              <a:solidFill>
                <a:srgbClr val="1D1D1B"/>
              </a:solidFill>
              <a:latin typeface="Verdana" panose="020B0604030504040204" pitchFamily="34" charset="0"/>
              <a:ea typeface="Verdana" panose="020B0604030504040204" pitchFamily="34" charset="0"/>
            </a:endParaRPr>
          </a:p>
          <a:p>
            <a:pPr marL="0" indent="0" algn="just">
              <a:lnSpc>
                <a:spcPct val="120000"/>
              </a:lnSpc>
              <a:spcBef>
                <a:spcPts val="0"/>
              </a:spcBef>
              <a:buNone/>
            </a:pPr>
            <a:r>
              <a:rPr lang="fr-FR" sz="6400" dirty="0">
                <a:solidFill>
                  <a:srgbClr val="1D1D1B"/>
                </a:solidFill>
                <a:latin typeface="Verdana" panose="020B0604030504040204" pitchFamily="34" charset="0"/>
                <a:ea typeface="Verdana" panose="020B0604030504040204" pitchFamily="34" charset="0"/>
              </a:rPr>
              <a:t>« Opérant une rupture avec la conception biomédicale classique de la santé, cette définition s’imposait alors comme une révolution. La santé quittait le filigrane négatif de la maladie pour être reconnue comme un mode de vie spécifique, avec ses marqueurs et indicateurs corporels, ses sensations propres. Ce nouveau modèle théorique de santé, dit psychosocial, ouvrait alors la voie à une reconnaissance, entre autres choses, du ressenti de bien-être comme marqueur de santé, favorisant d’une part la multiplication des travaux en sciences humaines et sociales à son égard, et d’autre part, l’émergence de pratiques neuves. (Klein, 2012, p 11). </a:t>
            </a:r>
          </a:p>
        </p:txBody>
      </p:sp>
      <p:sp>
        <p:nvSpPr>
          <p:cNvPr id="4" name="Espace réservé du pied de page 3">
            <a:extLst>
              <a:ext uri="{FF2B5EF4-FFF2-40B4-BE49-F238E27FC236}">
                <a16:creationId xmlns:a16="http://schemas.microsoft.com/office/drawing/2014/main" id="{0B8BF348-FE6D-4FFA-97FE-968B3F925C41}"/>
              </a:ext>
            </a:extLst>
          </p:cNvPr>
          <p:cNvSpPr>
            <a:spLocks noGrp="1"/>
          </p:cNvSpPr>
          <p:nvPr>
            <p:ph type="ftr" sz="quarter" idx="11"/>
          </p:nvPr>
        </p:nvSpPr>
        <p:spPr/>
        <p:txBody>
          <a:bodyPr/>
          <a:lstStyle/>
          <a:p>
            <a:r>
              <a:rPr lang="fr-FR"/>
              <a:t>M.Fourdrignier. Réseau parentalité Remiremont. 01/07/2022. </a:t>
            </a:r>
          </a:p>
        </p:txBody>
      </p:sp>
      <p:sp>
        <p:nvSpPr>
          <p:cNvPr id="5" name="Espace réservé du numéro de diapositive 4">
            <a:extLst>
              <a:ext uri="{FF2B5EF4-FFF2-40B4-BE49-F238E27FC236}">
                <a16:creationId xmlns:a16="http://schemas.microsoft.com/office/drawing/2014/main" id="{2512DF36-3FBF-DDE6-B22A-DC3EBA3758F3}"/>
              </a:ext>
            </a:extLst>
          </p:cNvPr>
          <p:cNvSpPr>
            <a:spLocks noGrp="1"/>
          </p:cNvSpPr>
          <p:nvPr>
            <p:ph type="sldNum" sz="quarter" idx="12"/>
          </p:nvPr>
        </p:nvSpPr>
        <p:spPr/>
        <p:txBody>
          <a:bodyPr/>
          <a:lstStyle/>
          <a:p>
            <a:fld id="{DAA613A4-08DF-4B2F-B432-F9470F336116}" type="slidenum">
              <a:rPr lang="fr-FR" smtClean="0"/>
              <a:t>12</a:t>
            </a:fld>
            <a:endParaRPr lang="fr-FR"/>
          </a:p>
        </p:txBody>
      </p:sp>
    </p:spTree>
    <p:extLst>
      <p:ext uri="{BB962C8B-B14F-4D97-AF65-F5344CB8AC3E}">
        <p14:creationId xmlns:p14="http://schemas.microsoft.com/office/powerpoint/2010/main" val="3520130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FA0485-C385-9056-3337-77CC7635077E}"/>
              </a:ext>
            </a:extLst>
          </p:cNvPr>
          <p:cNvSpPr>
            <a:spLocks noGrp="1"/>
          </p:cNvSpPr>
          <p:nvPr>
            <p:ph type="title"/>
          </p:nvPr>
        </p:nvSpPr>
        <p:spPr>
          <a:xfrm>
            <a:off x="304799" y="365125"/>
            <a:ext cx="11344275" cy="998855"/>
          </a:xfrm>
        </p:spPr>
        <p:txBody>
          <a:bodyPr>
            <a:normAutofit/>
          </a:bodyPr>
          <a:lstStyle/>
          <a:p>
            <a:pPr algn="ctr"/>
            <a:r>
              <a:rPr lang="fr-FR" sz="2800" b="1" dirty="0">
                <a:latin typeface="Verdana" panose="020B0604030504040204" pitchFamily="34" charset="0"/>
                <a:ea typeface="Verdana" panose="020B0604030504040204" pitchFamily="34" charset="0"/>
              </a:rPr>
              <a:t>B- Clarifier la notion de bien-être : une approche économique</a:t>
            </a:r>
          </a:p>
        </p:txBody>
      </p:sp>
      <p:sp>
        <p:nvSpPr>
          <p:cNvPr id="3" name="Espace réservé du contenu 2">
            <a:extLst>
              <a:ext uri="{FF2B5EF4-FFF2-40B4-BE49-F238E27FC236}">
                <a16:creationId xmlns:a16="http://schemas.microsoft.com/office/drawing/2014/main" id="{98ECF7A0-406E-EC3E-C5C0-8CAD50951B5D}"/>
              </a:ext>
            </a:extLst>
          </p:cNvPr>
          <p:cNvSpPr>
            <a:spLocks noGrp="1"/>
          </p:cNvSpPr>
          <p:nvPr>
            <p:ph idx="1"/>
          </p:nvPr>
        </p:nvSpPr>
        <p:spPr>
          <a:xfrm>
            <a:off x="838200" y="1363980"/>
            <a:ext cx="10515600" cy="4812983"/>
          </a:xfrm>
        </p:spPr>
        <p:txBody>
          <a:bodyPr>
            <a:noAutofit/>
          </a:bodyPr>
          <a:lstStyle/>
          <a:p>
            <a:pPr marL="0" indent="0" algn="just">
              <a:lnSpc>
                <a:spcPct val="100000"/>
              </a:lnSpc>
              <a:spcBef>
                <a:spcPts val="0"/>
              </a:spcBef>
              <a:buNone/>
            </a:pPr>
            <a:r>
              <a:rPr lang="fr-FR" sz="1600" dirty="0">
                <a:solidFill>
                  <a:srgbClr val="1D1D1B"/>
                </a:solidFill>
                <a:latin typeface="Verdana" panose="020B0604030504040204" pitchFamily="34" charset="0"/>
                <a:ea typeface="Verdana" panose="020B0604030504040204" pitchFamily="34" charset="0"/>
              </a:rPr>
              <a:t>Stiglitz, Sen et Fitoussi (2009) critiquent les indicateurs statistiques existants qui amènent à privilégier l’accroissement du nombre de biens de consommation produits comme mesure du bien-être. Ils recommandent de reconsidérer la mesure du bien-être d’une population en ne s’appuyant pas que sur celle de la production économique et d’inscrire cette mesure dans un contexte de soutenabilité. Enfin, ils insistent sur la </a:t>
            </a:r>
            <a:r>
              <a:rPr lang="fr-FR" sz="1600" dirty="0" err="1">
                <a:solidFill>
                  <a:srgbClr val="1D1D1B"/>
                </a:solidFill>
                <a:latin typeface="Verdana" panose="020B0604030504040204" pitchFamily="34" charset="0"/>
                <a:ea typeface="Verdana" panose="020B0604030504040204" pitchFamily="34" charset="0"/>
              </a:rPr>
              <a:t>multi-dimensionnalité</a:t>
            </a:r>
            <a:r>
              <a:rPr lang="fr-FR" sz="1600" dirty="0">
                <a:solidFill>
                  <a:srgbClr val="1D1D1B"/>
                </a:solidFill>
                <a:latin typeface="Verdana" panose="020B0604030504040204" pitchFamily="34" charset="0"/>
                <a:ea typeface="Verdana" panose="020B0604030504040204" pitchFamily="34" charset="0"/>
              </a:rPr>
              <a:t> du bien-être qui selon eux implique de le mesurer par toute une série d’indicateurs différents. Cette approche duale les conduit à distinguer 7 dimensions du bien-être :</a:t>
            </a:r>
          </a:p>
          <a:p>
            <a:pPr marL="0" indent="0" algn="l">
              <a:lnSpc>
                <a:spcPct val="100000"/>
              </a:lnSpc>
              <a:spcBef>
                <a:spcPts val="0"/>
              </a:spcBef>
              <a:buNone/>
            </a:pPr>
            <a:r>
              <a:rPr lang="fr-FR" sz="1600" b="0" i="0" u="none" strike="noStrike" baseline="0" dirty="0">
                <a:latin typeface="Verdana" panose="020B0604030504040204" pitchFamily="34" charset="0"/>
                <a:ea typeface="Verdana" panose="020B0604030504040204" pitchFamily="34" charset="0"/>
              </a:rPr>
              <a:t>• les conditions de vie matérielles ;</a:t>
            </a:r>
          </a:p>
          <a:p>
            <a:pPr marL="0" indent="0" algn="l">
              <a:lnSpc>
                <a:spcPct val="100000"/>
              </a:lnSpc>
              <a:spcBef>
                <a:spcPts val="0"/>
              </a:spcBef>
              <a:buNone/>
            </a:pPr>
            <a:r>
              <a:rPr lang="fr-FR" sz="1600" b="0" i="0" u="none" strike="noStrike" baseline="0" dirty="0">
                <a:latin typeface="Verdana" panose="020B0604030504040204" pitchFamily="34" charset="0"/>
                <a:ea typeface="Verdana" panose="020B0604030504040204" pitchFamily="34" charset="0"/>
              </a:rPr>
              <a:t>• la santé ;</a:t>
            </a:r>
          </a:p>
          <a:p>
            <a:pPr marL="0" indent="0" algn="l">
              <a:lnSpc>
                <a:spcPct val="100000"/>
              </a:lnSpc>
              <a:spcBef>
                <a:spcPts val="0"/>
              </a:spcBef>
              <a:buNone/>
            </a:pPr>
            <a:r>
              <a:rPr lang="fr-FR" sz="1600" b="0" i="0" u="none" strike="noStrike" baseline="0" dirty="0">
                <a:latin typeface="Verdana" panose="020B0604030504040204" pitchFamily="34" charset="0"/>
                <a:ea typeface="Verdana" panose="020B0604030504040204" pitchFamily="34" charset="0"/>
              </a:rPr>
              <a:t>• l’éducation ;</a:t>
            </a:r>
          </a:p>
          <a:p>
            <a:pPr marL="0" indent="0" algn="l">
              <a:lnSpc>
                <a:spcPct val="100000"/>
              </a:lnSpc>
              <a:spcBef>
                <a:spcPts val="0"/>
              </a:spcBef>
              <a:buNone/>
            </a:pPr>
            <a:r>
              <a:rPr lang="fr-FR" sz="1600" b="0" i="0" u="none" strike="noStrike" baseline="0" dirty="0">
                <a:latin typeface="Verdana" panose="020B0604030504040204" pitchFamily="34" charset="0"/>
                <a:ea typeface="Verdana" panose="020B0604030504040204" pitchFamily="34" charset="0"/>
              </a:rPr>
              <a:t>• les activités personnelles dont le travail ;</a:t>
            </a:r>
          </a:p>
          <a:p>
            <a:pPr marL="0" indent="0" algn="l">
              <a:lnSpc>
                <a:spcPct val="100000"/>
              </a:lnSpc>
              <a:spcBef>
                <a:spcPts val="0"/>
              </a:spcBef>
              <a:buNone/>
            </a:pPr>
            <a:r>
              <a:rPr lang="fr-FR" sz="1600" b="0" i="0" u="none" strike="noStrike" baseline="0" dirty="0">
                <a:latin typeface="Verdana" panose="020B0604030504040204" pitchFamily="34" charset="0"/>
                <a:ea typeface="Verdana" panose="020B0604030504040204" pitchFamily="34" charset="0"/>
              </a:rPr>
              <a:t>• la participation à la vie politique et à la gouvernance ;</a:t>
            </a:r>
          </a:p>
          <a:p>
            <a:pPr marL="0" indent="0" algn="l">
              <a:lnSpc>
                <a:spcPct val="100000"/>
              </a:lnSpc>
              <a:spcBef>
                <a:spcPts val="0"/>
              </a:spcBef>
              <a:buNone/>
            </a:pPr>
            <a:r>
              <a:rPr lang="fr-FR" sz="1600" b="0" i="0" u="none" strike="noStrike" baseline="0" dirty="0">
                <a:latin typeface="Verdana" panose="020B0604030504040204" pitchFamily="34" charset="0"/>
                <a:ea typeface="Verdana" panose="020B0604030504040204" pitchFamily="34" charset="0"/>
              </a:rPr>
              <a:t>• les liens et rapports sociaux ;</a:t>
            </a:r>
          </a:p>
          <a:p>
            <a:pPr marL="0" indent="0" algn="l">
              <a:lnSpc>
                <a:spcPct val="100000"/>
              </a:lnSpc>
              <a:spcBef>
                <a:spcPts val="0"/>
              </a:spcBef>
              <a:buNone/>
            </a:pPr>
            <a:r>
              <a:rPr lang="fr-FR" sz="1600" b="0" i="0" u="none" strike="noStrike" baseline="0" dirty="0">
                <a:latin typeface="Verdana" panose="020B0604030504040204" pitchFamily="34" charset="0"/>
                <a:ea typeface="Verdana" panose="020B0604030504040204" pitchFamily="34" charset="0"/>
              </a:rPr>
              <a:t>• l’environnement (présent et futur) ;</a:t>
            </a:r>
          </a:p>
          <a:p>
            <a:pPr marL="0" indent="0" algn="l">
              <a:lnSpc>
                <a:spcPct val="100000"/>
              </a:lnSpc>
              <a:spcBef>
                <a:spcPts val="0"/>
              </a:spcBef>
              <a:buNone/>
            </a:pPr>
            <a:r>
              <a:rPr lang="fr-FR" sz="1600" b="0" i="0" u="none" strike="noStrike" baseline="0" dirty="0">
                <a:latin typeface="Verdana" panose="020B0604030504040204" pitchFamily="34" charset="0"/>
                <a:ea typeface="Verdana" panose="020B0604030504040204" pitchFamily="34" charset="0"/>
              </a:rPr>
              <a:t>• l’insécurité tant économique que physique.</a:t>
            </a:r>
          </a:p>
          <a:p>
            <a:pPr marL="0" indent="0" algn="l">
              <a:lnSpc>
                <a:spcPct val="100000"/>
              </a:lnSpc>
              <a:spcBef>
                <a:spcPts val="0"/>
              </a:spcBef>
              <a:buNone/>
            </a:pPr>
            <a:endParaRPr lang="fr-FR" sz="1600" b="0" i="0" u="none" strike="noStrike" baseline="0" dirty="0">
              <a:latin typeface="Verdana" panose="020B0604030504040204" pitchFamily="34" charset="0"/>
              <a:ea typeface="Verdana" panose="020B0604030504040204" pitchFamily="34" charset="0"/>
            </a:endParaRPr>
          </a:p>
          <a:p>
            <a:pPr marL="0" indent="0" algn="just">
              <a:lnSpc>
                <a:spcPct val="100000"/>
              </a:lnSpc>
              <a:spcBef>
                <a:spcPts val="0"/>
              </a:spcBef>
              <a:buNone/>
            </a:pPr>
            <a:r>
              <a:rPr lang="fr-FR" sz="1600" dirty="0">
                <a:solidFill>
                  <a:srgbClr val="1D1D1B"/>
                </a:solidFill>
                <a:latin typeface="Verdana" panose="020B0604030504040204" pitchFamily="34" charset="0"/>
                <a:ea typeface="Verdana" panose="020B0604030504040204" pitchFamily="34" charset="0"/>
              </a:rPr>
              <a:t>Ce faisant, Stiglitz, Sen et Fitoussi posent la nécessité de prendre en compte à la fois le bien-être objectif, privilégié par la tradition économique et le bien-être subjectif, issu des travaux en psychologie.</a:t>
            </a:r>
          </a:p>
        </p:txBody>
      </p:sp>
      <p:sp>
        <p:nvSpPr>
          <p:cNvPr id="4" name="Espace réservé du pied de page 3">
            <a:extLst>
              <a:ext uri="{FF2B5EF4-FFF2-40B4-BE49-F238E27FC236}">
                <a16:creationId xmlns:a16="http://schemas.microsoft.com/office/drawing/2014/main" id="{459166FD-4CE4-0018-9F40-6AC056B6BDF2}"/>
              </a:ext>
            </a:extLst>
          </p:cNvPr>
          <p:cNvSpPr>
            <a:spLocks noGrp="1"/>
          </p:cNvSpPr>
          <p:nvPr>
            <p:ph type="ftr" sz="quarter" idx="11"/>
          </p:nvPr>
        </p:nvSpPr>
        <p:spPr/>
        <p:txBody>
          <a:bodyPr/>
          <a:lstStyle/>
          <a:p>
            <a:r>
              <a:rPr lang="fr-FR"/>
              <a:t>M.Fourdrignier. Réseau parentalité Remiremont. 01/07/2022. </a:t>
            </a:r>
          </a:p>
        </p:txBody>
      </p:sp>
      <p:sp>
        <p:nvSpPr>
          <p:cNvPr id="5" name="Espace réservé du numéro de diapositive 4">
            <a:extLst>
              <a:ext uri="{FF2B5EF4-FFF2-40B4-BE49-F238E27FC236}">
                <a16:creationId xmlns:a16="http://schemas.microsoft.com/office/drawing/2014/main" id="{D8581A05-4060-69D8-0067-0460B92E6961}"/>
              </a:ext>
            </a:extLst>
          </p:cNvPr>
          <p:cNvSpPr>
            <a:spLocks noGrp="1"/>
          </p:cNvSpPr>
          <p:nvPr>
            <p:ph type="sldNum" sz="quarter" idx="12"/>
          </p:nvPr>
        </p:nvSpPr>
        <p:spPr/>
        <p:txBody>
          <a:bodyPr/>
          <a:lstStyle/>
          <a:p>
            <a:fld id="{DAA613A4-08DF-4B2F-B432-F9470F336116}" type="slidenum">
              <a:rPr lang="fr-FR" smtClean="0"/>
              <a:t>13</a:t>
            </a:fld>
            <a:endParaRPr lang="fr-FR"/>
          </a:p>
        </p:txBody>
      </p:sp>
    </p:spTree>
    <p:extLst>
      <p:ext uri="{BB962C8B-B14F-4D97-AF65-F5344CB8AC3E}">
        <p14:creationId xmlns:p14="http://schemas.microsoft.com/office/powerpoint/2010/main" val="3132855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FA0485-C385-9056-3337-77CC7635077E}"/>
              </a:ext>
            </a:extLst>
          </p:cNvPr>
          <p:cNvSpPr>
            <a:spLocks noGrp="1"/>
          </p:cNvSpPr>
          <p:nvPr>
            <p:ph type="title"/>
          </p:nvPr>
        </p:nvSpPr>
        <p:spPr>
          <a:xfrm>
            <a:off x="838200" y="365125"/>
            <a:ext cx="10515600" cy="998855"/>
          </a:xfrm>
        </p:spPr>
        <p:txBody>
          <a:bodyPr>
            <a:normAutofit/>
          </a:bodyPr>
          <a:lstStyle/>
          <a:p>
            <a:pPr algn="ctr"/>
            <a:r>
              <a:rPr lang="fr-FR" sz="2800" b="1" dirty="0">
                <a:latin typeface="Verdana" panose="020B0604030504040204" pitchFamily="34" charset="0"/>
                <a:ea typeface="Verdana" panose="020B0604030504040204" pitchFamily="34" charset="0"/>
              </a:rPr>
              <a:t>B- La notion de bien-être : un sujet de débats</a:t>
            </a:r>
          </a:p>
        </p:txBody>
      </p:sp>
      <p:sp>
        <p:nvSpPr>
          <p:cNvPr id="3" name="Espace réservé du contenu 2">
            <a:extLst>
              <a:ext uri="{FF2B5EF4-FFF2-40B4-BE49-F238E27FC236}">
                <a16:creationId xmlns:a16="http://schemas.microsoft.com/office/drawing/2014/main" id="{98ECF7A0-406E-EC3E-C5C0-8CAD50951B5D}"/>
              </a:ext>
            </a:extLst>
          </p:cNvPr>
          <p:cNvSpPr>
            <a:spLocks noGrp="1"/>
          </p:cNvSpPr>
          <p:nvPr>
            <p:ph idx="1"/>
          </p:nvPr>
        </p:nvSpPr>
        <p:spPr>
          <a:xfrm>
            <a:off x="838200" y="1363980"/>
            <a:ext cx="10515600" cy="4812983"/>
          </a:xfrm>
        </p:spPr>
        <p:txBody>
          <a:bodyPr>
            <a:normAutofit lnSpcReduction="10000"/>
          </a:bodyPr>
          <a:lstStyle/>
          <a:p>
            <a:pPr marL="0" indent="0" algn="l">
              <a:buNone/>
            </a:pPr>
            <a:r>
              <a:rPr lang="fr-FR" sz="1800" b="0" i="0" dirty="0">
                <a:solidFill>
                  <a:srgbClr val="212121"/>
                </a:solidFill>
                <a:effectLst/>
                <a:latin typeface="Verdana" panose="020B0604030504040204" pitchFamily="34" charset="0"/>
                <a:ea typeface="Verdana" panose="020B0604030504040204" pitchFamily="34" charset="0"/>
              </a:rPr>
              <a:t>La notion de bien-être fait également l’objet d’une approche critique. Voici quelques exemples : « la violence de l’impératif du bien-être (Rail, 2016). « La tyrannie du bien-être. Le bien-être a-t-il remplace le bonheur ? » (</a:t>
            </a:r>
            <a:r>
              <a:rPr lang="fr-FR" sz="1800" b="0" i="0" dirty="0" err="1">
                <a:solidFill>
                  <a:srgbClr val="212121"/>
                </a:solidFill>
                <a:effectLst/>
                <a:latin typeface="Verdana" panose="020B0604030504040204" pitchFamily="34" charset="0"/>
                <a:ea typeface="Verdana" panose="020B0604030504040204" pitchFamily="34" charset="0"/>
              </a:rPr>
              <a:t>Heilbrunn</a:t>
            </a:r>
            <a:r>
              <a:rPr lang="fr-FR" sz="1800" b="0" i="0" dirty="0">
                <a:solidFill>
                  <a:srgbClr val="212121"/>
                </a:solidFill>
                <a:effectLst/>
                <a:latin typeface="Verdana" panose="020B0604030504040204" pitchFamily="34" charset="0"/>
                <a:ea typeface="Verdana" panose="020B0604030504040204" pitchFamily="34" charset="0"/>
              </a:rPr>
              <a:t>, 2019). </a:t>
            </a:r>
          </a:p>
          <a:p>
            <a:pPr marL="0" indent="0" algn="l">
              <a:buNone/>
            </a:pPr>
            <a:endParaRPr lang="fr-FR" sz="1800" dirty="0">
              <a:solidFill>
                <a:srgbClr val="212121"/>
              </a:solidFill>
              <a:latin typeface="Verdana" panose="020B0604030504040204" pitchFamily="34" charset="0"/>
              <a:ea typeface="Verdana" panose="020B0604030504040204" pitchFamily="34" charset="0"/>
            </a:endParaRPr>
          </a:p>
          <a:p>
            <a:pPr marL="0" indent="0" algn="l">
              <a:buNone/>
            </a:pPr>
            <a:r>
              <a:rPr lang="fr-FR" sz="1800" dirty="0">
                <a:solidFill>
                  <a:srgbClr val="212121"/>
                </a:solidFill>
                <a:latin typeface="Verdana" panose="020B0604030504040204" pitchFamily="34" charset="0"/>
                <a:ea typeface="Verdana" panose="020B0604030504040204" pitchFamily="34" charset="0"/>
              </a:rPr>
              <a:t>Dans le même temps une revue de marketing, Décisions Marketing, intitule  un numéro «  marketing et bien-être, un objectif complexe ». (2017/3). Sous le titre « l’impératif du bien-être », un journal économique consacre un article à une entreprise qui a su « </a:t>
            </a:r>
            <a:r>
              <a:rPr lang="fr-FR" sz="1800" i="1" dirty="0">
                <a:solidFill>
                  <a:srgbClr val="212121"/>
                </a:solidFill>
                <a:latin typeface="Verdana" panose="020B0604030504040204" pitchFamily="34" charset="0"/>
                <a:ea typeface="Verdana" panose="020B0604030504040204" pitchFamily="34" charset="0"/>
              </a:rPr>
              <a:t>associer un service traditionnel des rubriques bien-être, en l’occurrence l’épilation, avec une technologie particulière, la </a:t>
            </a:r>
            <a:r>
              <a:rPr lang="fr-FR" sz="1800" i="1" dirty="0" err="1">
                <a:solidFill>
                  <a:srgbClr val="212121"/>
                </a:solidFill>
                <a:latin typeface="Verdana" panose="020B0604030504040204" pitchFamily="34" charset="0"/>
                <a:ea typeface="Verdana" panose="020B0604030504040204" pitchFamily="34" charset="0"/>
              </a:rPr>
              <a:t>photodépilation</a:t>
            </a:r>
            <a:r>
              <a:rPr lang="fr-FR" sz="1800" i="1" dirty="0">
                <a:solidFill>
                  <a:srgbClr val="212121"/>
                </a:solidFill>
                <a:latin typeface="Verdana" panose="020B0604030504040204" pitchFamily="34" charset="0"/>
                <a:ea typeface="Verdana" panose="020B0604030504040204" pitchFamily="34" charset="0"/>
              </a:rPr>
              <a:t>, et une communication très décalée ». L’article se termine par le fait que l</a:t>
            </a:r>
            <a:r>
              <a:rPr lang="fr-FR" sz="1800" b="0" i="0" dirty="0">
                <a:solidFill>
                  <a:srgbClr val="212121"/>
                </a:solidFill>
                <a:effectLst/>
                <a:latin typeface="Verdana" panose="020B0604030504040204" pitchFamily="34" charset="0"/>
                <a:ea typeface="Verdana" panose="020B0604030504040204" pitchFamily="34" charset="0"/>
              </a:rPr>
              <a:t>e marché du bien-être est en pleine explosion : son chiffre d’affaires global est estimé à près de 40 milliards d’euros et progresse en moyenne de 7% par an. (Les échos, 3 février 2017). </a:t>
            </a:r>
            <a:br>
              <a:rPr lang="fr-FR" sz="1800" b="0" i="0" dirty="0">
                <a:solidFill>
                  <a:srgbClr val="212121"/>
                </a:solidFill>
                <a:effectLst/>
                <a:latin typeface="Verdana" panose="020B0604030504040204" pitchFamily="34" charset="0"/>
                <a:ea typeface="Verdana" panose="020B0604030504040204" pitchFamily="34" charset="0"/>
              </a:rPr>
            </a:br>
            <a:br>
              <a:rPr lang="fr-FR" sz="1800" b="0" i="0" dirty="0">
                <a:solidFill>
                  <a:srgbClr val="212121"/>
                </a:solidFill>
                <a:effectLst/>
                <a:latin typeface="Verdana" panose="020B0604030504040204" pitchFamily="34" charset="0"/>
                <a:ea typeface="Verdana" panose="020B0604030504040204" pitchFamily="34" charset="0"/>
              </a:rPr>
            </a:br>
            <a:r>
              <a:rPr lang="fr-FR" sz="1800" b="0" i="0" dirty="0">
                <a:solidFill>
                  <a:srgbClr val="212121"/>
                </a:solidFill>
                <a:effectLst/>
                <a:latin typeface="Verdana" panose="020B0604030504040204" pitchFamily="34" charset="0"/>
                <a:ea typeface="Verdana" panose="020B0604030504040204" pitchFamily="34" charset="0"/>
              </a:rPr>
              <a:t>Les débats portent donc sur la manière dont le néolibéralisme s’est emparé de cette question du bien-être, en le « </a:t>
            </a:r>
            <a:r>
              <a:rPr lang="fr-FR" sz="1800" b="0" i="0" dirty="0" err="1">
                <a:solidFill>
                  <a:srgbClr val="212121"/>
                </a:solidFill>
                <a:effectLst/>
                <a:latin typeface="Verdana" panose="020B0604030504040204" pitchFamily="34" charset="0"/>
                <a:ea typeface="Verdana" panose="020B0604030504040204" pitchFamily="34" charset="0"/>
              </a:rPr>
              <a:t>marchandisant</a:t>
            </a:r>
            <a:r>
              <a:rPr lang="fr-FR" sz="1800" b="0" i="0" dirty="0">
                <a:solidFill>
                  <a:srgbClr val="212121"/>
                </a:solidFill>
                <a:effectLst/>
                <a:latin typeface="Verdana" panose="020B0604030504040204" pitchFamily="34" charset="0"/>
                <a:ea typeface="Verdana" panose="020B0604030504040204" pitchFamily="34" charset="0"/>
              </a:rPr>
              <a:t> » et en faisant un produit rentable. Mais aussi du point de vue du transfert de responsabilité : chacun devient responsable de son propre bien-être, ce qui signifie, en creux et comme pour le chômage, que vous n’avez peut ^</a:t>
            </a:r>
            <a:r>
              <a:rPr lang="fr-FR" sz="1800" b="0" i="0" dirty="0" err="1">
                <a:solidFill>
                  <a:srgbClr val="212121"/>
                </a:solidFill>
                <a:effectLst/>
                <a:latin typeface="Verdana" panose="020B0604030504040204" pitchFamily="34" charset="0"/>
                <a:ea typeface="Verdana" panose="020B0604030504040204" pitchFamily="34" charset="0"/>
              </a:rPr>
              <a:t>tre</a:t>
            </a:r>
            <a:r>
              <a:rPr lang="fr-FR" sz="1800" b="0" i="0" dirty="0">
                <a:solidFill>
                  <a:srgbClr val="212121"/>
                </a:solidFill>
                <a:effectLst/>
                <a:latin typeface="Verdana" panose="020B0604030504040204" pitchFamily="34" charset="0"/>
                <a:ea typeface="Verdana" panose="020B0604030504040204" pitchFamily="34" charset="0"/>
              </a:rPr>
              <a:t> pas fait ce qu’il fallait, ou alors pas ce qui était socialement entendu. Souvenons nous de la référence à la « démission des familles ». </a:t>
            </a:r>
            <a:endParaRPr lang="fr-FR" sz="1800" b="0" i="0" u="none" strike="noStrike" baseline="0" dirty="0">
              <a:latin typeface="Verdana" panose="020B0604030504040204" pitchFamily="34" charset="0"/>
              <a:ea typeface="Verdana" panose="020B0604030504040204" pitchFamily="34" charset="0"/>
            </a:endParaRPr>
          </a:p>
        </p:txBody>
      </p:sp>
      <p:sp>
        <p:nvSpPr>
          <p:cNvPr id="4" name="Espace réservé du pied de page 3">
            <a:extLst>
              <a:ext uri="{FF2B5EF4-FFF2-40B4-BE49-F238E27FC236}">
                <a16:creationId xmlns:a16="http://schemas.microsoft.com/office/drawing/2014/main" id="{459166FD-4CE4-0018-9F40-6AC056B6BDF2}"/>
              </a:ext>
            </a:extLst>
          </p:cNvPr>
          <p:cNvSpPr>
            <a:spLocks noGrp="1"/>
          </p:cNvSpPr>
          <p:nvPr>
            <p:ph type="ftr" sz="quarter" idx="11"/>
          </p:nvPr>
        </p:nvSpPr>
        <p:spPr/>
        <p:txBody>
          <a:bodyPr/>
          <a:lstStyle/>
          <a:p>
            <a:r>
              <a:rPr lang="fr-FR"/>
              <a:t>M.Fourdrignier. Réseau parentalité Remiremont. 01/07/2022. </a:t>
            </a:r>
          </a:p>
        </p:txBody>
      </p:sp>
      <p:sp>
        <p:nvSpPr>
          <p:cNvPr id="5" name="Espace réservé du numéro de diapositive 4">
            <a:extLst>
              <a:ext uri="{FF2B5EF4-FFF2-40B4-BE49-F238E27FC236}">
                <a16:creationId xmlns:a16="http://schemas.microsoft.com/office/drawing/2014/main" id="{D8581A05-4060-69D8-0067-0460B92E6961}"/>
              </a:ext>
            </a:extLst>
          </p:cNvPr>
          <p:cNvSpPr>
            <a:spLocks noGrp="1"/>
          </p:cNvSpPr>
          <p:nvPr>
            <p:ph type="sldNum" sz="quarter" idx="12"/>
          </p:nvPr>
        </p:nvSpPr>
        <p:spPr/>
        <p:txBody>
          <a:bodyPr/>
          <a:lstStyle/>
          <a:p>
            <a:fld id="{DAA613A4-08DF-4B2F-B432-F9470F336116}" type="slidenum">
              <a:rPr lang="fr-FR" smtClean="0"/>
              <a:t>14</a:t>
            </a:fld>
            <a:endParaRPr lang="fr-FR"/>
          </a:p>
        </p:txBody>
      </p:sp>
    </p:spTree>
    <p:extLst>
      <p:ext uri="{BB962C8B-B14F-4D97-AF65-F5344CB8AC3E}">
        <p14:creationId xmlns:p14="http://schemas.microsoft.com/office/powerpoint/2010/main" val="430904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FA0485-C385-9056-3337-77CC7635077E}"/>
              </a:ext>
            </a:extLst>
          </p:cNvPr>
          <p:cNvSpPr>
            <a:spLocks noGrp="1"/>
          </p:cNvSpPr>
          <p:nvPr>
            <p:ph type="title"/>
          </p:nvPr>
        </p:nvSpPr>
        <p:spPr>
          <a:xfrm>
            <a:off x="838200" y="365125"/>
            <a:ext cx="10515600" cy="998855"/>
          </a:xfrm>
        </p:spPr>
        <p:txBody>
          <a:bodyPr>
            <a:normAutofit/>
          </a:bodyPr>
          <a:lstStyle/>
          <a:p>
            <a:pPr algn="ctr"/>
            <a:r>
              <a:rPr lang="fr-FR" sz="2800" b="1" dirty="0">
                <a:latin typeface="Verdana" panose="020B0604030504040204" pitchFamily="34" charset="0"/>
                <a:ea typeface="Verdana" panose="020B0604030504040204" pitchFamily="34" charset="0"/>
              </a:rPr>
              <a:t>C- Clarifier la notion de parentalité</a:t>
            </a:r>
          </a:p>
        </p:txBody>
      </p:sp>
      <p:sp>
        <p:nvSpPr>
          <p:cNvPr id="3" name="Espace réservé du contenu 2">
            <a:extLst>
              <a:ext uri="{FF2B5EF4-FFF2-40B4-BE49-F238E27FC236}">
                <a16:creationId xmlns:a16="http://schemas.microsoft.com/office/drawing/2014/main" id="{98ECF7A0-406E-EC3E-C5C0-8CAD50951B5D}"/>
              </a:ext>
            </a:extLst>
          </p:cNvPr>
          <p:cNvSpPr>
            <a:spLocks noGrp="1"/>
          </p:cNvSpPr>
          <p:nvPr>
            <p:ph idx="1"/>
          </p:nvPr>
        </p:nvSpPr>
        <p:spPr/>
        <p:txBody>
          <a:bodyPr>
            <a:normAutofit fontScale="92500" lnSpcReduction="10000"/>
          </a:bodyPr>
          <a:lstStyle/>
          <a:p>
            <a:pPr marL="0" indent="0">
              <a:buNone/>
            </a:pPr>
            <a:r>
              <a:rPr lang="fr-FR" sz="1800" b="0" i="0" u="none" strike="noStrike" baseline="0" dirty="0">
                <a:solidFill>
                  <a:srgbClr val="000000"/>
                </a:solidFill>
                <a:latin typeface="Verdana" panose="020B0604030504040204" pitchFamily="34" charset="0"/>
                <a:ea typeface="Verdana" panose="020B0604030504040204" pitchFamily="34" charset="0"/>
              </a:rPr>
              <a:t>Une définition réglementaire : </a:t>
            </a:r>
          </a:p>
          <a:p>
            <a:pPr marL="0" indent="0">
              <a:buNone/>
            </a:pPr>
            <a:r>
              <a:rPr lang="fr-FR" sz="1800" dirty="0">
                <a:solidFill>
                  <a:srgbClr val="000000"/>
                </a:solidFill>
                <a:latin typeface="Verdana" panose="020B0604030504040204" pitchFamily="34" charset="0"/>
                <a:ea typeface="Verdana" panose="020B0604030504040204" pitchFamily="34" charset="0"/>
              </a:rPr>
              <a:t>A</a:t>
            </a:r>
            <a:r>
              <a:rPr lang="fr-FR" sz="1800" b="0" i="0" u="none" strike="noStrike" baseline="0" dirty="0">
                <a:solidFill>
                  <a:srgbClr val="000000"/>
                </a:solidFill>
                <a:latin typeface="Verdana" panose="020B0604030504040204" pitchFamily="34" charset="0"/>
                <a:ea typeface="Verdana" panose="020B0604030504040204" pitchFamily="34" charset="0"/>
              </a:rPr>
              <a:t>rticle L. 214-1-2 du CASF. </a:t>
            </a:r>
          </a:p>
          <a:p>
            <a:r>
              <a:rPr lang="fr-FR" sz="1800" b="0" i="1" u="none" strike="noStrike" baseline="0" dirty="0">
                <a:solidFill>
                  <a:srgbClr val="000000"/>
                </a:solidFill>
                <a:latin typeface="Verdana" panose="020B0604030504040204" pitchFamily="34" charset="0"/>
                <a:ea typeface="Verdana" panose="020B0604030504040204" pitchFamily="34" charset="0"/>
              </a:rPr>
              <a:t>I-« Constitue un service de soutien à la parentalité toute activité consistant, à titre principal ou à titre complémentaire d'une autre activité, notamment celle d'accueil du jeune enfant, à accompagner les parents dans leur rôle de premier éducateur de leur enfant, notamment par des actions d'écoute, de soutien, de conseils et d'information, ou à favoriser l'entraide et l'échange entre parents. </a:t>
            </a:r>
          </a:p>
          <a:p>
            <a:r>
              <a:rPr lang="fr-FR" sz="1800" b="0" i="1" u="none" strike="noStrike" baseline="0" dirty="0" err="1">
                <a:solidFill>
                  <a:srgbClr val="000000"/>
                </a:solidFill>
                <a:latin typeface="Verdana" panose="020B0604030504040204" pitchFamily="34" charset="0"/>
                <a:ea typeface="Verdana" panose="020B0604030504040204" pitchFamily="34" charset="0"/>
              </a:rPr>
              <a:t>II.-Une</a:t>
            </a:r>
            <a:r>
              <a:rPr lang="fr-FR" sz="1800" b="0" i="1" u="none" strike="noStrike" baseline="0" dirty="0">
                <a:solidFill>
                  <a:srgbClr val="000000"/>
                </a:solidFill>
                <a:latin typeface="Verdana" panose="020B0604030504040204" pitchFamily="34" charset="0"/>
                <a:ea typeface="Verdana" panose="020B0604030504040204" pitchFamily="34" charset="0"/>
              </a:rPr>
              <a:t> charte nationale du soutien à la parentalité, prise par arrêté du ministre chargé de la famille, établit les principes applicables aux actions de soutien à la parentalité ». </a:t>
            </a:r>
          </a:p>
          <a:p>
            <a:endParaRPr lang="fr-FR" sz="1800" b="0" i="0" u="none" strike="noStrike" baseline="0" dirty="0">
              <a:solidFill>
                <a:srgbClr val="000000"/>
              </a:solidFill>
              <a:latin typeface="Times New Roman" panose="02020603050405020304" pitchFamily="18" charset="0"/>
            </a:endParaRPr>
          </a:p>
          <a:p>
            <a:pPr algn="l"/>
            <a:r>
              <a:rPr lang="fr-FR" sz="1800" i="0" u="none" strike="noStrike" baseline="0" dirty="0">
                <a:solidFill>
                  <a:srgbClr val="000000"/>
                </a:solidFill>
                <a:latin typeface="Verdana" panose="020B0604030504040204" pitchFamily="34" charset="0"/>
                <a:ea typeface="Verdana" panose="020B0604030504040204" pitchFamily="34" charset="0"/>
              </a:rPr>
              <a:t>Cette charte, élaborée en concertation avec des experts du soutien à la parentalité, des fédérations représentant les acteurs du soutien à la parentalité et avec le Haut Conseil de la famille, de l’enfance et de l’âge, fixe donc les principes clefs devant guider toute action de soutien à la parentalité; elle devra se traduire concrètement dans les pratiques professionnelles et bénévoles à destination des familles. </a:t>
            </a:r>
            <a:r>
              <a:rPr lang="fr-FR" sz="1800" b="0" i="0" u="none" strike="noStrike" baseline="0" dirty="0">
                <a:solidFill>
                  <a:srgbClr val="000000"/>
                </a:solidFill>
              </a:rPr>
              <a:t> (Arrêté du 9 mars 2022 portant création d’une charte nationale de soutien à la parentalité ). </a:t>
            </a:r>
            <a:endParaRPr lang="fr-FR" sz="1800" i="0" u="none" strike="noStrike" baseline="0" dirty="0">
              <a:latin typeface="Verdana" panose="020B0604030504040204" pitchFamily="34" charset="0"/>
              <a:ea typeface="Verdana" panose="020B0604030504040204" pitchFamily="34" charset="0"/>
            </a:endParaRPr>
          </a:p>
        </p:txBody>
      </p:sp>
      <p:sp>
        <p:nvSpPr>
          <p:cNvPr id="4" name="Espace réservé du pied de page 3">
            <a:extLst>
              <a:ext uri="{FF2B5EF4-FFF2-40B4-BE49-F238E27FC236}">
                <a16:creationId xmlns:a16="http://schemas.microsoft.com/office/drawing/2014/main" id="{459166FD-4CE4-0018-9F40-6AC056B6BDF2}"/>
              </a:ext>
            </a:extLst>
          </p:cNvPr>
          <p:cNvSpPr>
            <a:spLocks noGrp="1"/>
          </p:cNvSpPr>
          <p:nvPr>
            <p:ph type="ftr" sz="quarter" idx="11"/>
          </p:nvPr>
        </p:nvSpPr>
        <p:spPr/>
        <p:txBody>
          <a:bodyPr/>
          <a:lstStyle/>
          <a:p>
            <a:r>
              <a:rPr lang="fr-FR"/>
              <a:t>M.Fourdrignier. Réseau parentalité Remiremont. 01/07/2022. </a:t>
            </a:r>
          </a:p>
        </p:txBody>
      </p:sp>
      <p:sp>
        <p:nvSpPr>
          <p:cNvPr id="5" name="Espace réservé du numéro de diapositive 4">
            <a:extLst>
              <a:ext uri="{FF2B5EF4-FFF2-40B4-BE49-F238E27FC236}">
                <a16:creationId xmlns:a16="http://schemas.microsoft.com/office/drawing/2014/main" id="{D8581A05-4060-69D8-0067-0460B92E6961}"/>
              </a:ext>
            </a:extLst>
          </p:cNvPr>
          <p:cNvSpPr>
            <a:spLocks noGrp="1"/>
          </p:cNvSpPr>
          <p:nvPr>
            <p:ph type="sldNum" sz="quarter" idx="12"/>
          </p:nvPr>
        </p:nvSpPr>
        <p:spPr/>
        <p:txBody>
          <a:bodyPr/>
          <a:lstStyle/>
          <a:p>
            <a:fld id="{DAA613A4-08DF-4B2F-B432-F9470F336116}" type="slidenum">
              <a:rPr lang="fr-FR" smtClean="0"/>
              <a:t>15</a:t>
            </a:fld>
            <a:endParaRPr lang="fr-FR"/>
          </a:p>
        </p:txBody>
      </p:sp>
    </p:spTree>
    <p:extLst>
      <p:ext uri="{BB962C8B-B14F-4D97-AF65-F5344CB8AC3E}">
        <p14:creationId xmlns:p14="http://schemas.microsoft.com/office/powerpoint/2010/main" val="3353863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re 5">
            <a:extLst>
              <a:ext uri="{FF2B5EF4-FFF2-40B4-BE49-F238E27FC236}">
                <a16:creationId xmlns:a16="http://schemas.microsoft.com/office/drawing/2014/main" id="{F41BBEFE-4024-628A-08D3-A50A7D5F46C9}"/>
              </a:ext>
            </a:extLst>
          </p:cNvPr>
          <p:cNvSpPr>
            <a:spLocks noGrp="1"/>
          </p:cNvSpPr>
          <p:nvPr>
            <p:ph type="title"/>
          </p:nvPr>
        </p:nvSpPr>
        <p:spPr>
          <a:xfrm>
            <a:off x="838200" y="365125"/>
            <a:ext cx="10515600" cy="1325563"/>
          </a:xfrm>
        </p:spPr>
        <p:txBody>
          <a:bodyPr>
            <a:normAutofit/>
          </a:bodyPr>
          <a:lstStyle/>
          <a:p>
            <a:pPr marL="857250" indent="-857250">
              <a:buFont typeface="+mj-lt"/>
              <a:buAutoNum type="romanUcPeriod" startAt="3"/>
            </a:pPr>
            <a:r>
              <a:rPr lang="fr-FR" sz="4200" b="1"/>
              <a:t>Quelles interventions auprès des parents ? </a:t>
            </a:r>
            <a:endParaRPr lang="fr-FR" sz="4200"/>
          </a:p>
        </p:txBody>
      </p:sp>
      <p:sp>
        <p:nvSpPr>
          <p:cNvPr id="1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Espace réservé du contenu 6">
            <a:extLst>
              <a:ext uri="{FF2B5EF4-FFF2-40B4-BE49-F238E27FC236}">
                <a16:creationId xmlns:a16="http://schemas.microsoft.com/office/drawing/2014/main" id="{070E2E4A-5A9D-ADE8-C7BF-0962BBB5AC30}"/>
              </a:ext>
            </a:extLst>
          </p:cNvPr>
          <p:cNvSpPr>
            <a:spLocks noGrp="1"/>
          </p:cNvSpPr>
          <p:nvPr>
            <p:ph idx="1"/>
          </p:nvPr>
        </p:nvSpPr>
        <p:spPr>
          <a:xfrm>
            <a:off x="838200" y="1929384"/>
            <a:ext cx="10515600" cy="4251960"/>
          </a:xfrm>
        </p:spPr>
        <p:txBody>
          <a:bodyPr>
            <a:normAutofit/>
          </a:bodyPr>
          <a:lstStyle/>
          <a:p>
            <a:pPr marL="0" indent="0">
              <a:buNone/>
            </a:pPr>
            <a:r>
              <a:rPr lang="fr-FR" sz="2400" dirty="0">
                <a:latin typeface="Verdana" panose="020B0604030504040204" pitchFamily="34" charset="0"/>
                <a:ea typeface="Verdana" panose="020B0604030504040204" pitchFamily="34" charset="0"/>
              </a:rPr>
              <a:t>A- Le bien être une affaire de famille ? </a:t>
            </a:r>
          </a:p>
          <a:p>
            <a:pPr marL="0" indent="0">
              <a:buNone/>
            </a:pPr>
            <a:endParaRPr lang="fr-FR" sz="2400" dirty="0">
              <a:latin typeface="Verdana" panose="020B0604030504040204" pitchFamily="34" charset="0"/>
              <a:ea typeface="Verdana" panose="020B0604030504040204" pitchFamily="34" charset="0"/>
            </a:endParaRPr>
          </a:p>
          <a:p>
            <a:r>
              <a:rPr lang="fr-FR" sz="2200" dirty="0">
                <a:latin typeface="Verdana" panose="020B0604030504040204" pitchFamily="34" charset="0"/>
                <a:ea typeface="Verdana" panose="020B0604030504040204" pitchFamily="34" charset="0"/>
              </a:rPr>
              <a:t>Les familles, quelles familles ? Diversité et singularité. </a:t>
            </a:r>
          </a:p>
          <a:p>
            <a:r>
              <a:rPr lang="fr-FR" sz="2200" dirty="0">
                <a:latin typeface="Verdana" panose="020B0604030504040204" pitchFamily="34" charset="0"/>
                <a:ea typeface="Verdana" panose="020B0604030504040204" pitchFamily="34" charset="0"/>
              </a:rPr>
              <a:t>Les rapports et les attitudes des professionnels en direction des familles: </a:t>
            </a:r>
          </a:p>
          <a:p>
            <a:pPr lvl="1"/>
            <a:r>
              <a:rPr lang="fr-FR" sz="1800" dirty="0">
                <a:latin typeface="Verdana" panose="020B0604030504040204" pitchFamily="34" charset="0"/>
                <a:ea typeface="Verdana" panose="020B0604030504040204" pitchFamily="34" charset="0"/>
              </a:rPr>
              <a:t>La question de la place </a:t>
            </a:r>
          </a:p>
          <a:p>
            <a:pPr lvl="1"/>
            <a:r>
              <a:rPr lang="fr-FR" sz="1800" dirty="0">
                <a:latin typeface="Verdana" panose="020B0604030504040204" pitchFamily="34" charset="0"/>
                <a:ea typeface="Verdana" panose="020B0604030504040204" pitchFamily="34" charset="0"/>
              </a:rPr>
              <a:t>La question de la reconnaissance </a:t>
            </a:r>
          </a:p>
          <a:p>
            <a:pPr lvl="1"/>
            <a:r>
              <a:rPr lang="fr-FR" sz="1800" dirty="0">
                <a:latin typeface="Verdana" panose="020B0604030504040204" pitchFamily="34" charset="0"/>
                <a:ea typeface="Verdana" panose="020B0604030504040204" pitchFamily="34" charset="0"/>
              </a:rPr>
              <a:t>La question du genre</a:t>
            </a:r>
          </a:p>
          <a:p>
            <a:pPr lvl="1"/>
            <a:endParaRPr lang="fr-FR" sz="1800" dirty="0"/>
          </a:p>
          <a:p>
            <a:pPr marL="228600" lvl="1">
              <a:spcBef>
                <a:spcPts val="1000"/>
              </a:spcBef>
            </a:pPr>
            <a:r>
              <a:rPr lang="fr-FR" sz="2200" dirty="0">
                <a:latin typeface="Verdana" panose="020B0604030504040204" pitchFamily="34" charset="0"/>
                <a:ea typeface="Verdana" panose="020B0604030504040204" pitchFamily="34" charset="0"/>
              </a:rPr>
              <a:t>La prise en compte des dimensions sociales et culturelles : le risque de l’ethnocentrisme  et le complexité de la démarche acculturative </a:t>
            </a:r>
          </a:p>
          <a:p>
            <a:endParaRPr lang="fr-FR" sz="2200" dirty="0"/>
          </a:p>
        </p:txBody>
      </p:sp>
      <p:sp>
        <p:nvSpPr>
          <p:cNvPr id="4" name="Espace réservé du pied de page 3">
            <a:extLst>
              <a:ext uri="{FF2B5EF4-FFF2-40B4-BE49-F238E27FC236}">
                <a16:creationId xmlns:a16="http://schemas.microsoft.com/office/drawing/2014/main" id="{0B8BF348-FE6D-4FFA-97FE-968B3F925C41}"/>
              </a:ext>
            </a:extLst>
          </p:cNvPr>
          <p:cNvSpPr>
            <a:spLocks noGrp="1"/>
          </p:cNvSpPr>
          <p:nvPr>
            <p:ph type="ftr" sz="quarter" idx="11"/>
          </p:nvPr>
        </p:nvSpPr>
        <p:spPr>
          <a:xfrm>
            <a:off x="4038600" y="6356350"/>
            <a:ext cx="4114800" cy="365125"/>
          </a:xfrm>
        </p:spPr>
        <p:txBody>
          <a:bodyPr>
            <a:normAutofit/>
          </a:bodyPr>
          <a:lstStyle/>
          <a:p>
            <a:pPr>
              <a:spcAft>
                <a:spcPts val="600"/>
              </a:spcAft>
            </a:pPr>
            <a:r>
              <a:rPr lang="fr-FR"/>
              <a:t>M.Fourdrignier. Réseau parentalité Remiremont. 01/07/2022. </a:t>
            </a:r>
          </a:p>
        </p:txBody>
      </p:sp>
      <p:sp>
        <p:nvSpPr>
          <p:cNvPr id="5" name="Espace réservé du numéro de diapositive 4">
            <a:extLst>
              <a:ext uri="{FF2B5EF4-FFF2-40B4-BE49-F238E27FC236}">
                <a16:creationId xmlns:a16="http://schemas.microsoft.com/office/drawing/2014/main" id="{2512DF36-3FBF-DDE6-B22A-DC3EBA3758F3}"/>
              </a:ext>
            </a:extLst>
          </p:cNvPr>
          <p:cNvSpPr>
            <a:spLocks noGrp="1"/>
          </p:cNvSpPr>
          <p:nvPr>
            <p:ph type="sldNum" sz="quarter" idx="12"/>
          </p:nvPr>
        </p:nvSpPr>
        <p:spPr>
          <a:xfrm>
            <a:off x="8610600" y="6356350"/>
            <a:ext cx="2743200" cy="365125"/>
          </a:xfrm>
        </p:spPr>
        <p:txBody>
          <a:bodyPr>
            <a:normAutofit/>
          </a:bodyPr>
          <a:lstStyle/>
          <a:p>
            <a:pPr>
              <a:spcAft>
                <a:spcPts val="600"/>
              </a:spcAft>
            </a:pPr>
            <a:fld id="{DAA613A4-08DF-4B2F-B432-F9470F336116}" type="slidenum">
              <a:rPr lang="fr-FR" smtClean="0"/>
              <a:pPr>
                <a:spcAft>
                  <a:spcPts val="600"/>
                </a:spcAft>
              </a:pPr>
              <a:t>16</a:t>
            </a:fld>
            <a:endParaRPr lang="fr-FR"/>
          </a:p>
        </p:txBody>
      </p:sp>
    </p:spTree>
    <p:extLst>
      <p:ext uri="{BB962C8B-B14F-4D97-AF65-F5344CB8AC3E}">
        <p14:creationId xmlns:p14="http://schemas.microsoft.com/office/powerpoint/2010/main" val="2528820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F41BBEFE-4024-628A-08D3-A50A7D5F46C9}"/>
              </a:ext>
            </a:extLst>
          </p:cNvPr>
          <p:cNvSpPr>
            <a:spLocks noGrp="1"/>
          </p:cNvSpPr>
          <p:nvPr>
            <p:ph type="title"/>
          </p:nvPr>
        </p:nvSpPr>
        <p:spPr/>
        <p:txBody>
          <a:bodyPr/>
          <a:lstStyle/>
          <a:p>
            <a:pPr marL="857250" indent="-857250" algn="ctr">
              <a:buFont typeface="+mj-lt"/>
              <a:buAutoNum type="romanUcPeriod" startAt="3"/>
            </a:pPr>
            <a:r>
              <a:rPr lang="fr-FR" b="1" dirty="0"/>
              <a:t>Quelles interventions auprès des parents ? </a:t>
            </a:r>
            <a:endParaRPr lang="fr-FR" dirty="0"/>
          </a:p>
        </p:txBody>
      </p:sp>
      <p:sp>
        <p:nvSpPr>
          <p:cNvPr id="7" name="Espace réservé du contenu 6">
            <a:extLst>
              <a:ext uri="{FF2B5EF4-FFF2-40B4-BE49-F238E27FC236}">
                <a16:creationId xmlns:a16="http://schemas.microsoft.com/office/drawing/2014/main" id="{070E2E4A-5A9D-ADE8-C7BF-0962BBB5AC30}"/>
              </a:ext>
            </a:extLst>
          </p:cNvPr>
          <p:cNvSpPr>
            <a:spLocks noGrp="1"/>
          </p:cNvSpPr>
          <p:nvPr>
            <p:ph idx="1"/>
          </p:nvPr>
        </p:nvSpPr>
        <p:spPr/>
        <p:txBody>
          <a:bodyPr>
            <a:normAutofit fontScale="92500" lnSpcReduction="20000"/>
          </a:bodyPr>
          <a:lstStyle/>
          <a:p>
            <a:pPr marL="514350" indent="-514350">
              <a:buFont typeface="+mj-lt"/>
              <a:buAutoNum type="alphaUcPeriod" startAt="2"/>
            </a:pPr>
            <a:r>
              <a:rPr lang="fr-FR" sz="2400" dirty="0">
                <a:latin typeface="Verdana" panose="020B0604030504040204" pitchFamily="34" charset="0"/>
                <a:ea typeface="Verdana" panose="020B0604030504040204" pitchFamily="34" charset="0"/>
              </a:rPr>
              <a:t>Des principes, des compétences et des postures </a:t>
            </a:r>
          </a:p>
          <a:p>
            <a:endParaRPr lang="fr-FR" dirty="0"/>
          </a:p>
          <a:p>
            <a:r>
              <a:rPr lang="fr-FR" dirty="0"/>
              <a:t>Une charte nationale à mettre en œuvre (voir les 8 principes)</a:t>
            </a:r>
          </a:p>
          <a:p>
            <a:r>
              <a:rPr lang="fr-FR" dirty="0"/>
              <a:t>Des principes aux pratiques </a:t>
            </a:r>
          </a:p>
          <a:p>
            <a:pPr lvl="1"/>
            <a:r>
              <a:rPr lang="fr-FR" dirty="0"/>
              <a:t>La question des compétences </a:t>
            </a:r>
          </a:p>
          <a:p>
            <a:pPr lvl="1"/>
            <a:r>
              <a:rPr lang="fr-FR" dirty="0"/>
              <a:t>La question des postures. </a:t>
            </a:r>
          </a:p>
          <a:p>
            <a:pPr marL="457200" lvl="1" indent="0">
              <a:buNone/>
            </a:pPr>
            <a:endParaRPr lang="fr-FR" sz="2400" b="0" dirty="0"/>
          </a:p>
          <a:p>
            <a:pPr marL="0" lvl="1" indent="0" algn="just">
              <a:spcBef>
                <a:spcPts val="0"/>
              </a:spcBef>
              <a:buNone/>
            </a:pPr>
            <a:r>
              <a:rPr lang="fr-FR" b="0" dirty="0"/>
              <a:t>« La posture définit la manière de s'acquitter de sa fonction (ou de tenir son poste). C'est nécessairement un choix personnel relevant de l'éthique. La posture d'accompagnement suppose ajustement et adaptation à la singularité de chacun, accueilli en tant que personne. Elle suppose une compétence à passer d'un registre à un autre. Posture et fonction définissent une manière d'être et de faire dialectiquement liée. Par la fonction se transmettent les visées institutionnelles. Par la posture s'incarnent les valeurs d'un professionnel en relation à autrui » (</a:t>
            </a:r>
            <a:r>
              <a:rPr lang="fr-FR" b="0" dirty="0" err="1"/>
              <a:t>Maela</a:t>
            </a:r>
            <a:r>
              <a:rPr lang="fr-FR" b="0" dirty="0"/>
              <a:t> Paul citée par </a:t>
            </a:r>
            <a:r>
              <a:rPr lang="fr-FR" b="0" dirty="0" err="1"/>
              <a:t>B.Portal</a:t>
            </a:r>
            <a:r>
              <a:rPr lang="fr-FR" b="0" dirty="0"/>
              <a:t>, 2012). </a:t>
            </a:r>
          </a:p>
          <a:p>
            <a:pPr lvl="1"/>
            <a:endParaRPr lang="fr-FR" dirty="0"/>
          </a:p>
        </p:txBody>
      </p:sp>
      <p:sp>
        <p:nvSpPr>
          <p:cNvPr id="4" name="Espace réservé du pied de page 3">
            <a:extLst>
              <a:ext uri="{FF2B5EF4-FFF2-40B4-BE49-F238E27FC236}">
                <a16:creationId xmlns:a16="http://schemas.microsoft.com/office/drawing/2014/main" id="{0B8BF348-FE6D-4FFA-97FE-968B3F925C41}"/>
              </a:ext>
            </a:extLst>
          </p:cNvPr>
          <p:cNvSpPr>
            <a:spLocks noGrp="1"/>
          </p:cNvSpPr>
          <p:nvPr>
            <p:ph type="ftr" sz="quarter" idx="11"/>
          </p:nvPr>
        </p:nvSpPr>
        <p:spPr/>
        <p:txBody>
          <a:bodyPr/>
          <a:lstStyle/>
          <a:p>
            <a:r>
              <a:rPr lang="fr-FR"/>
              <a:t>M.Fourdrignier. Réseau parentalité Remiremont. 01/07/2022. </a:t>
            </a:r>
          </a:p>
        </p:txBody>
      </p:sp>
      <p:sp>
        <p:nvSpPr>
          <p:cNvPr id="5" name="Espace réservé du numéro de diapositive 4">
            <a:extLst>
              <a:ext uri="{FF2B5EF4-FFF2-40B4-BE49-F238E27FC236}">
                <a16:creationId xmlns:a16="http://schemas.microsoft.com/office/drawing/2014/main" id="{2512DF36-3FBF-DDE6-B22A-DC3EBA3758F3}"/>
              </a:ext>
            </a:extLst>
          </p:cNvPr>
          <p:cNvSpPr>
            <a:spLocks noGrp="1"/>
          </p:cNvSpPr>
          <p:nvPr>
            <p:ph type="sldNum" sz="quarter" idx="12"/>
          </p:nvPr>
        </p:nvSpPr>
        <p:spPr/>
        <p:txBody>
          <a:bodyPr/>
          <a:lstStyle/>
          <a:p>
            <a:fld id="{DAA613A4-08DF-4B2F-B432-F9470F336116}" type="slidenum">
              <a:rPr lang="fr-FR" smtClean="0"/>
              <a:t>17</a:t>
            </a:fld>
            <a:endParaRPr lang="fr-FR"/>
          </a:p>
        </p:txBody>
      </p:sp>
    </p:spTree>
    <p:extLst>
      <p:ext uri="{BB962C8B-B14F-4D97-AF65-F5344CB8AC3E}">
        <p14:creationId xmlns:p14="http://schemas.microsoft.com/office/powerpoint/2010/main" val="2722223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EC6F24-164F-545E-0779-7A357C53CF65}"/>
              </a:ext>
            </a:extLst>
          </p:cNvPr>
          <p:cNvSpPr>
            <a:spLocks noGrp="1"/>
          </p:cNvSpPr>
          <p:nvPr>
            <p:ph type="title"/>
          </p:nvPr>
        </p:nvSpPr>
        <p:spPr>
          <a:xfrm>
            <a:off x="838200" y="365126"/>
            <a:ext cx="10515600" cy="635000"/>
          </a:xfrm>
        </p:spPr>
        <p:txBody>
          <a:bodyPr>
            <a:normAutofit/>
          </a:bodyPr>
          <a:lstStyle/>
          <a:p>
            <a:pPr algn="ctr"/>
            <a:r>
              <a:rPr lang="fr-FR" sz="3200" dirty="0">
                <a:latin typeface="Verdana" panose="020B0604030504040204" pitchFamily="34" charset="0"/>
                <a:ea typeface="Verdana" panose="020B0604030504040204" pitchFamily="34" charset="0"/>
              </a:rPr>
              <a:t>Les 8 principes de la charte </a:t>
            </a:r>
          </a:p>
        </p:txBody>
      </p:sp>
      <p:sp>
        <p:nvSpPr>
          <p:cNvPr id="3" name="Espace réservé du contenu 2">
            <a:extLst>
              <a:ext uri="{FF2B5EF4-FFF2-40B4-BE49-F238E27FC236}">
                <a16:creationId xmlns:a16="http://schemas.microsoft.com/office/drawing/2014/main" id="{76E921ED-1C0B-BB88-7CF5-CB5407CD1F44}"/>
              </a:ext>
            </a:extLst>
          </p:cNvPr>
          <p:cNvSpPr>
            <a:spLocks noGrp="1"/>
          </p:cNvSpPr>
          <p:nvPr>
            <p:ph idx="1"/>
          </p:nvPr>
        </p:nvSpPr>
        <p:spPr>
          <a:xfrm>
            <a:off x="838200" y="1323975"/>
            <a:ext cx="10515600" cy="4852988"/>
          </a:xfrm>
        </p:spPr>
        <p:txBody>
          <a:bodyPr>
            <a:noAutofit/>
          </a:bodyPr>
          <a:lstStyle/>
          <a:p>
            <a:pPr marL="0" indent="0" algn="just">
              <a:lnSpc>
                <a:spcPct val="110000"/>
              </a:lnSpc>
              <a:spcBef>
                <a:spcPts val="0"/>
              </a:spcBef>
              <a:buNone/>
            </a:pPr>
            <a:r>
              <a:rPr lang="fr-FR" sz="1600" b="0" i="0" u="none" strike="noStrike" baseline="0" dirty="0">
                <a:solidFill>
                  <a:srgbClr val="000000"/>
                </a:solidFill>
                <a:latin typeface="Verdana" panose="020B0604030504040204" pitchFamily="34" charset="0"/>
                <a:ea typeface="Verdana" panose="020B0604030504040204" pitchFamily="34" charset="0"/>
              </a:rPr>
              <a:t>1.</a:t>
            </a:r>
            <a:r>
              <a:rPr lang="fr-FR" sz="1600" i="0" u="none" strike="noStrike" baseline="0" dirty="0">
                <a:solidFill>
                  <a:srgbClr val="000000"/>
                </a:solidFill>
                <a:latin typeface="Verdana" panose="020B0604030504040204" pitchFamily="34" charset="0"/>
                <a:ea typeface="Verdana" panose="020B0604030504040204" pitchFamily="34" charset="0"/>
              </a:rPr>
              <a:t>Reconnaître et valoriser prioritairement les rôles, le projet et les compétences des parents </a:t>
            </a:r>
          </a:p>
          <a:p>
            <a:pPr marL="0" indent="0" algn="just">
              <a:lnSpc>
                <a:spcPct val="110000"/>
              </a:lnSpc>
              <a:spcBef>
                <a:spcPts val="0"/>
              </a:spcBef>
              <a:buNone/>
            </a:pPr>
            <a:r>
              <a:rPr lang="fr-FR" sz="1600" i="0" u="none" strike="noStrike" baseline="0" dirty="0">
                <a:solidFill>
                  <a:srgbClr val="000000"/>
                </a:solidFill>
                <a:latin typeface="Verdana" panose="020B0604030504040204" pitchFamily="34" charset="0"/>
                <a:ea typeface="Verdana" panose="020B0604030504040204" pitchFamily="34" charset="0"/>
              </a:rPr>
              <a:t>2.S’adresser à toutes les familles quels que soient la situation familiale, le milieu social, l’environnement, le lieu de résidence, la présence d’un handicap ou les références culturelles: </a:t>
            </a:r>
          </a:p>
          <a:p>
            <a:pPr marL="0" indent="0" algn="just">
              <a:lnSpc>
                <a:spcPct val="110000"/>
              </a:lnSpc>
              <a:spcBef>
                <a:spcPts val="0"/>
              </a:spcBef>
              <a:buNone/>
            </a:pPr>
            <a:r>
              <a:rPr lang="fr-FR" sz="1600" i="0" u="none" strike="noStrike" baseline="0" dirty="0">
                <a:solidFill>
                  <a:srgbClr val="000000"/>
                </a:solidFill>
                <a:latin typeface="Verdana" panose="020B0604030504040204" pitchFamily="34" charset="0"/>
                <a:ea typeface="Verdana" panose="020B0604030504040204" pitchFamily="34" charset="0"/>
              </a:rPr>
              <a:t>3.Accompagner les parents en intégrant dans cette démarche toutes les dimensions et l’ensemble du contexte de la vie familiale, pour le bien-être de l’enfant et des parents eux-mêmes, et quel que soit l’âge de l’enfant. </a:t>
            </a:r>
          </a:p>
          <a:p>
            <a:pPr marL="0" indent="0" algn="just">
              <a:lnSpc>
                <a:spcPct val="110000"/>
              </a:lnSpc>
              <a:spcBef>
                <a:spcPts val="0"/>
              </a:spcBef>
              <a:buNone/>
            </a:pPr>
            <a:r>
              <a:rPr lang="fr-FR" sz="1600" i="0" u="none" strike="noStrike" baseline="0" dirty="0">
                <a:solidFill>
                  <a:srgbClr val="000000"/>
                </a:solidFill>
                <a:latin typeface="Verdana" panose="020B0604030504040204" pitchFamily="34" charset="0"/>
                <a:ea typeface="Verdana" panose="020B0604030504040204" pitchFamily="34" charset="0"/>
              </a:rPr>
              <a:t>4.Proposer un accompagnement et un soutien dès avant l’arrivée de l’enfant et jusqu’à son entrée dans la vie adulte </a:t>
            </a:r>
          </a:p>
          <a:p>
            <a:pPr marL="0" indent="0" algn="just">
              <a:lnSpc>
                <a:spcPct val="110000"/>
              </a:lnSpc>
              <a:spcBef>
                <a:spcPts val="0"/>
              </a:spcBef>
              <a:buNone/>
            </a:pPr>
            <a:r>
              <a:rPr lang="fr-FR" sz="1600" i="0" u="none" strike="noStrike" baseline="0" dirty="0">
                <a:solidFill>
                  <a:srgbClr val="000000"/>
                </a:solidFill>
                <a:latin typeface="Verdana" panose="020B0604030504040204" pitchFamily="34" charset="0"/>
                <a:ea typeface="Verdana" panose="020B0604030504040204" pitchFamily="34" charset="0"/>
              </a:rPr>
              <a:t>5.Respecter les principes d’égalité entre les femmes et les hommes dans la parentalité et au sein de la sphère familiale </a:t>
            </a:r>
          </a:p>
          <a:p>
            <a:pPr marL="0" indent="0" algn="just">
              <a:lnSpc>
                <a:spcPct val="110000"/>
              </a:lnSpc>
              <a:spcBef>
                <a:spcPts val="0"/>
              </a:spcBef>
              <a:buNone/>
            </a:pPr>
            <a:r>
              <a:rPr lang="fr-FR" sz="1600" i="0" u="none" strike="noStrike" baseline="0" dirty="0">
                <a:solidFill>
                  <a:srgbClr val="000000"/>
                </a:solidFill>
                <a:latin typeface="Verdana" panose="020B0604030504040204" pitchFamily="34" charset="0"/>
                <a:ea typeface="Verdana" panose="020B0604030504040204" pitchFamily="34" charset="0"/>
              </a:rPr>
              <a:t>6.Quelles que soient les configurations familiales, permettre à chaque parent d’occuper, dans la mesure du possible, sa place dans le développement de l’enfant. </a:t>
            </a:r>
          </a:p>
          <a:p>
            <a:pPr marL="0" indent="0" algn="just">
              <a:lnSpc>
                <a:spcPct val="110000"/>
              </a:lnSpc>
              <a:spcBef>
                <a:spcPts val="0"/>
              </a:spcBef>
              <a:buNone/>
            </a:pPr>
            <a:r>
              <a:rPr lang="fr-FR" sz="1600" i="0" u="none" strike="noStrike" baseline="0" dirty="0">
                <a:solidFill>
                  <a:srgbClr val="000000"/>
                </a:solidFill>
                <a:latin typeface="Verdana" panose="020B0604030504040204" pitchFamily="34" charset="0"/>
                <a:ea typeface="Verdana" panose="020B0604030504040204" pitchFamily="34" charset="0"/>
              </a:rPr>
              <a:t>7.Proposer des interventions diverses (collectives ou individuelles, dans des lieux dédiés, itinérants ou au domicile…) accessibles à toutes les familles sur l’ensemble du territoire et respectueuses des principes de neutralité politique, philosophique, et confessionnelle : </a:t>
            </a:r>
          </a:p>
          <a:p>
            <a:pPr marL="0" indent="0" algn="just">
              <a:lnSpc>
                <a:spcPct val="110000"/>
              </a:lnSpc>
              <a:spcBef>
                <a:spcPts val="0"/>
              </a:spcBef>
              <a:buNone/>
            </a:pPr>
            <a:r>
              <a:rPr lang="fr-FR" sz="1600" i="0" u="none" strike="noStrike" baseline="0" dirty="0">
                <a:solidFill>
                  <a:srgbClr val="000000"/>
                </a:solidFill>
                <a:latin typeface="Verdana" panose="020B0604030504040204" pitchFamily="34" charset="0"/>
                <a:ea typeface="Verdana" panose="020B0604030504040204" pitchFamily="34" charset="0"/>
              </a:rPr>
              <a:t>8.Garantir aux personnes qui recourent à une action de soutien à la parentalité que les bénévoles ou professionnels qui interviennent dans ce cadre: ont une compétence ou bénéficient d’une formation dans ce domaine; et disposent de temps de partage d’expérience et d’analyse des pratiques. </a:t>
            </a:r>
            <a:endParaRPr lang="fr-FR" sz="1600" dirty="0">
              <a:latin typeface="Verdana" panose="020B0604030504040204" pitchFamily="34" charset="0"/>
              <a:ea typeface="Verdana" panose="020B0604030504040204" pitchFamily="34" charset="0"/>
            </a:endParaRPr>
          </a:p>
        </p:txBody>
      </p:sp>
      <p:sp>
        <p:nvSpPr>
          <p:cNvPr id="4" name="Espace réservé du pied de page 3">
            <a:extLst>
              <a:ext uri="{FF2B5EF4-FFF2-40B4-BE49-F238E27FC236}">
                <a16:creationId xmlns:a16="http://schemas.microsoft.com/office/drawing/2014/main" id="{FB884FC6-35A9-3F70-57E2-7E709C23055D}"/>
              </a:ext>
            </a:extLst>
          </p:cNvPr>
          <p:cNvSpPr>
            <a:spLocks noGrp="1"/>
          </p:cNvSpPr>
          <p:nvPr>
            <p:ph type="ftr" sz="quarter" idx="11"/>
          </p:nvPr>
        </p:nvSpPr>
        <p:spPr/>
        <p:txBody>
          <a:bodyPr/>
          <a:lstStyle/>
          <a:p>
            <a:r>
              <a:rPr lang="fr-FR"/>
              <a:t>M.Fourdrignier. Réseau parentalité Remiremont. 01/07/2022. </a:t>
            </a:r>
          </a:p>
        </p:txBody>
      </p:sp>
      <p:sp>
        <p:nvSpPr>
          <p:cNvPr id="5" name="Espace réservé du numéro de diapositive 4">
            <a:extLst>
              <a:ext uri="{FF2B5EF4-FFF2-40B4-BE49-F238E27FC236}">
                <a16:creationId xmlns:a16="http://schemas.microsoft.com/office/drawing/2014/main" id="{AEEB2E75-3640-0A1A-A972-8F8994408F43}"/>
              </a:ext>
            </a:extLst>
          </p:cNvPr>
          <p:cNvSpPr>
            <a:spLocks noGrp="1"/>
          </p:cNvSpPr>
          <p:nvPr>
            <p:ph type="sldNum" sz="quarter" idx="12"/>
          </p:nvPr>
        </p:nvSpPr>
        <p:spPr/>
        <p:txBody>
          <a:bodyPr/>
          <a:lstStyle/>
          <a:p>
            <a:fld id="{DAA613A4-08DF-4B2F-B432-F9470F336116}" type="slidenum">
              <a:rPr lang="fr-FR" smtClean="0"/>
              <a:t>18</a:t>
            </a:fld>
            <a:endParaRPr lang="fr-FR"/>
          </a:p>
        </p:txBody>
      </p:sp>
    </p:spTree>
    <p:extLst>
      <p:ext uri="{BB962C8B-B14F-4D97-AF65-F5344CB8AC3E}">
        <p14:creationId xmlns:p14="http://schemas.microsoft.com/office/powerpoint/2010/main" val="3870167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1D4E6ED7-A9EC-5902-827A-0BB71991B8B3}"/>
              </a:ext>
            </a:extLst>
          </p:cNvPr>
          <p:cNvSpPr>
            <a:spLocks noGrp="1"/>
          </p:cNvSpPr>
          <p:nvPr>
            <p:ph type="title"/>
          </p:nvPr>
        </p:nvSpPr>
        <p:spPr/>
        <p:txBody>
          <a:bodyPr>
            <a:normAutofit/>
          </a:bodyPr>
          <a:lstStyle/>
          <a:p>
            <a:pPr algn="ctr"/>
            <a:r>
              <a:rPr lang="fr-FR" sz="3200" i="1" dirty="0">
                <a:latin typeface="Century Gothic" panose="020B0502020202020204" pitchFamily="34" charset="0"/>
                <a:ea typeface="Verdana" panose="020B0604030504040204" pitchFamily="34" charset="0"/>
              </a:rPr>
              <a:t>Merci pour votre écoute. </a:t>
            </a:r>
          </a:p>
        </p:txBody>
      </p:sp>
      <p:sp>
        <p:nvSpPr>
          <p:cNvPr id="7" name="Espace réservé du contenu 6">
            <a:extLst>
              <a:ext uri="{FF2B5EF4-FFF2-40B4-BE49-F238E27FC236}">
                <a16:creationId xmlns:a16="http://schemas.microsoft.com/office/drawing/2014/main" id="{8751F1CE-8921-E8E3-0BE6-39E699A5B15B}"/>
              </a:ext>
            </a:extLst>
          </p:cNvPr>
          <p:cNvSpPr>
            <a:spLocks noGrp="1"/>
          </p:cNvSpPr>
          <p:nvPr>
            <p:ph idx="1"/>
          </p:nvPr>
        </p:nvSpPr>
        <p:spPr/>
        <p:txBody>
          <a:bodyPr/>
          <a:lstStyle/>
          <a:p>
            <a:pPr marL="0" indent="0" algn="ctr">
              <a:spcBef>
                <a:spcPct val="0"/>
              </a:spcBef>
              <a:buNone/>
            </a:pPr>
            <a:r>
              <a:rPr lang="fr-FR" sz="3200" dirty="0">
                <a:latin typeface="Verdana" panose="020B0604030504040204" pitchFamily="34" charset="0"/>
                <a:ea typeface="Verdana" panose="020B0604030504040204" pitchFamily="34" charset="0"/>
                <a:cs typeface="+mj-cs"/>
              </a:rPr>
              <a:t>Pour aller plus loin. </a:t>
            </a:r>
          </a:p>
          <a:p>
            <a:endParaRPr lang="fr-FR" dirty="0"/>
          </a:p>
          <a:p>
            <a:pPr marL="0" indent="0">
              <a:buNone/>
            </a:pPr>
            <a:r>
              <a:rPr lang="fr-FR" dirty="0"/>
              <a:t>Site personnel : </a:t>
            </a:r>
            <a:r>
              <a:rPr lang="fr-FR" dirty="0">
                <a:hlinkClick r:id="rId3"/>
              </a:rPr>
              <a:t>http://marc-fourdrignier.fr/</a:t>
            </a:r>
            <a:endParaRPr lang="fr-FR" dirty="0"/>
          </a:p>
          <a:p>
            <a:pPr marL="0" indent="0">
              <a:buNone/>
            </a:pPr>
            <a:endParaRPr lang="fr-FR" dirty="0"/>
          </a:p>
          <a:p>
            <a:pPr marL="0" indent="0">
              <a:buNone/>
            </a:pPr>
            <a:r>
              <a:rPr lang="fr-FR" dirty="0"/>
              <a:t>Le document projeté est disponible sur la page actualités du site. </a:t>
            </a:r>
          </a:p>
          <a:p>
            <a:pPr marL="0" indent="0">
              <a:buNone/>
            </a:pPr>
            <a:r>
              <a:rPr lang="fr-FR" dirty="0">
                <a:hlinkClick r:id="rId4"/>
              </a:rPr>
              <a:t>http://marc-fourdrignier.fr/le-bien-etre-une-affaire-de-famille/</a:t>
            </a:r>
            <a:endParaRPr lang="fr-FR" dirty="0"/>
          </a:p>
          <a:p>
            <a:pPr marL="0" indent="0">
              <a:buNone/>
            </a:pPr>
            <a:endParaRPr lang="fr-FR" dirty="0"/>
          </a:p>
        </p:txBody>
      </p:sp>
      <p:sp>
        <p:nvSpPr>
          <p:cNvPr id="4" name="Espace réservé du pied de page 3">
            <a:extLst>
              <a:ext uri="{FF2B5EF4-FFF2-40B4-BE49-F238E27FC236}">
                <a16:creationId xmlns:a16="http://schemas.microsoft.com/office/drawing/2014/main" id="{5F531A6C-4AF3-6BAF-1C04-0905D6E16CAA}"/>
              </a:ext>
            </a:extLst>
          </p:cNvPr>
          <p:cNvSpPr>
            <a:spLocks noGrp="1"/>
          </p:cNvSpPr>
          <p:nvPr>
            <p:ph type="ftr" sz="quarter" idx="11"/>
          </p:nvPr>
        </p:nvSpPr>
        <p:spPr/>
        <p:txBody>
          <a:bodyPr/>
          <a:lstStyle/>
          <a:p>
            <a:r>
              <a:rPr lang="fr-FR"/>
              <a:t>M.Fourdrignier. Réseau parentalité Remiremont. 01/07/2022. </a:t>
            </a:r>
          </a:p>
        </p:txBody>
      </p:sp>
      <p:sp>
        <p:nvSpPr>
          <p:cNvPr id="5" name="Espace réservé du numéro de diapositive 4">
            <a:extLst>
              <a:ext uri="{FF2B5EF4-FFF2-40B4-BE49-F238E27FC236}">
                <a16:creationId xmlns:a16="http://schemas.microsoft.com/office/drawing/2014/main" id="{91D04F5E-0887-331F-4BF2-F575D4E594BB}"/>
              </a:ext>
            </a:extLst>
          </p:cNvPr>
          <p:cNvSpPr>
            <a:spLocks noGrp="1"/>
          </p:cNvSpPr>
          <p:nvPr>
            <p:ph type="sldNum" sz="quarter" idx="12"/>
          </p:nvPr>
        </p:nvSpPr>
        <p:spPr/>
        <p:txBody>
          <a:bodyPr/>
          <a:lstStyle/>
          <a:p>
            <a:fld id="{DAA613A4-08DF-4B2F-B432-F9470F336116}" type="slidenum">
              <a:rPr lang="fr-FR" smtClean="0"/>
              <a:t>19</a:t>
            </a:fld>
            <a:endParaRPr lang="fr-FR"/>
          </a:p>
        </p:txBody>
      </p:sp>
    </p:spTree>
    <p:extLst>
      <p:ext uri="{BB962C8B-B14F-4D97-AF65-F5344CB8AC3E}">
        <p14:creationId xmlns:p14="http://schemas.microsoft.com/office/powerpoint/2010/main" val="1431404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F195E39A-924C-7016-CD65-616AD28D9ECE}"/>
              </a:ext>
            </a:extLst>
          </p:cNvPr>
          <p:cNvSpPr>
            <a:spLocks noGrp="1"/>
          </p:cNvSpPr>
          <p:nvPr>
            <p:ph type="title"/>
          </p:nvPr>
        </p:nvSpPr>
        <p:spPr>
          <a:xfrm>
            <a:off x="635000" y="640823"/>
            <a:ext cx="3418659" cy="5583148"/>
          </a:xfrm>
        </p:spPr>
        <p:txBody>
          <a:bodyPr anchor="ctr">
            <a:normAutofit/>
          </a:bodyPr>
          <a:lstStyle/>
          <a:p>
            <a:r>
              <a:rPr lang="fr-FR" sz="4600"/>
              <a:t>Plan de l’intervention </a:t>
            </a:r>
          </a:p>
        </p:txBody>
      </p:sp>
      <p:sp>
        <p:nvSpPr>
          <p:cNvPr id="20"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Espace réservé du pied de page 3">
            <a:extLst>
              <a:ext uri="{FF2B5EF4-FFF2-40B4-BE49-F238E27FC236}">
                <a16:creationId xmlns:a16="http://schemas.microsoft.com/office/drawing/2014/main" id="{4718EE9C-C59F-D40C-CB45-751584276406}"/>
              </a:ext>
            </a:extLst>
          </p:cNvPr>
          <p:cNvSpPr>
            <a:spLocks noGrp="1"/>
          </p:cNvSpPr>
          <p:nvPr>
            <p:ph type="ftr" sz="quarter" idx="11"/>
          </p:nvPr>
        </p:nvSpPr>
        <p:spPr>
          <a:xfrm>
            <a:off x="4038600" y="6356350"/>
            <a:ext cx="4114800" cy="365125"/>
          </a:xfrm>
        </p:spPr>
        <p:txBody>
          <a:bodyPr>
            <a:normAutofit/>
          </a:bodyPr>
          <a:lstStyle/>
          <a:p>
            <a:pPr>
              <a:spcAft>
                <a:spcPts val="600"/>
              </a:spcAft>
            </a:pPr>
            <a:r>
              <a:rPr lang="fr-FR"/>
              <a:t>M.Fourdrignier. Réseau parentalité Remiremont. 01/07/2022. </a:t>
            </a:r>
          </a:p>
        </p:txBody>
      </p:sp>
      <p:sp>
        <p:nvSpPr>
          <p:cNvPr id="5" name="Espace réservé du numéro de diapositive 4">
            <a:extLst>
              <a:ext uri="{FF2B5EF4-FFF2-40B4-BE49-F238E27FC236}">
                <a16:creationId xmlns:a16="http://schemas.microsoft.com/office/drawing/2014/main" id="{0269AE9E-FFF2-647F-87EC-51563BC77139}"/>
              </a:ext>
            </a:extLst>
          </p:cNvPr>
          <p:cNvSpPr>
            <a:spLocks noGrp="1"/>
          </p:cNvSpPr>
          <p:nvPr>
            <p:ph type="sldNum" sz="quarter" idx="12"/>
          </p:nvPr>
        </p:nvSpPr>
        <p:spPr>
          <a:xfrm>
            <a:off x="8610600" y="6356350"/>
            <a:ext cx="2743200" cy="365125"/>
          </a:xfrm>
        </p:spPr>
        <p:txBody>
          <a:bodyPr>
            <a:normAutofit/>
          </a:bodyPr>
          <a:lstStyle/>
          <a:p>
            <a:pPr>
              <a:spcAft>
                <a:spcPts val="600"/>
              </a:spcAft>
            </a:pPr>
            <a:fld id="{DAA613A4-08DF-4B2F-B432-F9470F336116}" type="slidenum">
              <a:rPr lang="fr-FR" smtClean="0"/>
              <a:pPr>
                <a:spcAft>
                  <a:spcPts val="600"/>
                </a:spcAft>
              </a:pPr>
              <a:t>2</a:t>
            </a:fld>
            <a:endParaRPr lang="fr-FR"/>
          </a:p>
        </p:txBody>
      </p:sp>
      <p:graphicFrame>
        <p:nvGraphicFramePr>
          <p:cNvPr id="7" name="Espace réservé du contenu 2">
            <a:extLst>
              <a:ext uri="{FF2B5EF4-FFF2-40B4-BE49-F238E27FC236}">
                <a16:creationId xmlns:a16="http://schemas.microsoft.com/office/drawing/2014/main" id="{6F668698-A4DA-9552-52A6-6946B59BDE5A}"/>
              </a:ext>
            </a:extLst>
          </p:cNvPr>
          <p:cNvGraphicFramePr>
            <a:graphicFrameLocks noGrp="1"/>
          </p:cNvGraphicFramePr>
          <p:nvPr>
            <p:ph idx="1"/>
            <p:extLst>
              <p:ext uri="{D42A27DB-BD31-4B8C-83A1-F6EECF244321}">
                <p14:modId xmlns:p14="http://schemas.microsoft.com/office/powerpoint/2010/main" val="3701732994"/>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4402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8BEDD4-1E13-5317-7CD8-3C94BE106614}"/>
              </a:ext>
            </a:extLst>
          </p:cNvPr>
          <p:cNvSpPr>
            <a:spLocks noGrp="1"/>
          </p:cNvSpPr>
          <p:nvPr>
            <p:ph type="title"/>
          </p:nvPr>
        </p:nvSpPr>
        <p:spPr>
          <a:xfrm>
            <a:off x="838200" y="365126"/>
            <a:ext cx="10515600" cy="788972"/>
          </a:xfrm>
        </p:spPr>
        <p:txBody>
          <a:bodyPr>
            <a:noAutofit/>
          </a:bodyPr>
          <a:lstStyle/>
          <a:p>
            <a:pPr algn="ctr"/>
            <a:r>
              <a:rPr lang="fr-FR" sz="3200" b="1" u="sng" dirty="0">
                <a:effectLst/>
                <a:latin typeface="Verdana" panose="020B0604030504040204" pitchFamily="34" charset="0"/>
                <a:ea typeface="Verdana" panose="020B0604030504040204" pitchFamily="34" charset="0"/>
              </a:rPr>
              <a:t>Les principaux textes organisant la politique de soutien à la parentalité.</a:t>
            </a:r>
            <a:br>
              <a:rPr lang="fr-FR" sz="3200" b="1" dirty="0">
                <a:effectLst/>
                <a:latin typeface="Verdana" panose="020B0604030504040204" pitchFamily="34" charset="0"/>
                <a:ea typeface="Verdana" panose="020B0604030504040204" pitchFamily="34" charset="0"/>
              </a:rPr>
            </a:br>
            <a:endParaRPr lang="fr-FR" sz="3200" dirty="0">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50FB27B0-7AE8-9DA6-A25C-5873991A6FF2}"/>
              </a:ext>
            </a:extLst>
          </p:cNvPr>
          <p:cNvSpPr>
            <a:spLocks noGrp="1"/>
          </p:cNvSpPr>
          <p:nvPr>
            <p:ph idx="1"/>
          </p:nvPr>
        </p:nvSpPr>
        <p:spPr>
          <a:xfrm>
            <a:off x="838200" y="1154098"/>
            <a:ext cx="10515600" cy="5022865"/>
          </a:xfrm>
        </p:spPr>
        <p:txBody>
          <a:bodyPr>
            <a:normAutofit fontScale="25000" lnSpcReduction="20000"/>
          </a:bodyPr>
          <a:lstStyle/>
          <a:p>
            <a:pPr marL="0" indent="0" algn="just">
              <a:lnSpc>
                <a:spcPct val="120000"/>
              </a:lnSpc>
              <a:spcBef>
                <a:spcPts val="0"/>
              </a:spcBef>
              <a:buNone/>
            </a:pPr>
            <a:r>
              <a:rPr lang="fr-FR" sz="5600" dirty="0">
                <a:effectLst/>
                <a:latin typeface="Verdana" panose="020B0604030504040204" pitchFamily="34" charset="0"/>
                <a:ea typeface="Verdana" panose="020B0604030504040204" pitchFamily="34" charset="0"/>
                <a:cs typeface="Times New Roman" panose="02020603050405020304" pitchFamily="18" charset="0"/>
              </a:rPr>
              <a:t>Arrêté du 9 mars 2022 portant création d'une charte nationale de soutien à la parentalité. Journal Officiel du 12 mars 2022. </a:t>
            </a:r>
          </a:p>
          <a:p>
            <a:pPr marL="0" indent="0" algn="just">
              <a:lnSpc>
                <a:spcPct val="120000"/>
              </a:lnSpc>
              <a:spcBef>
                <a:spcPts val="0"/>
              </a:spcBef>
              <a:buNone/>
            </a:pPr>
            <a:r>
              <a:rPr lang="fr-FR" sz="5600" dirty="0">
                <a:effectLst/>
                <a:latin typeface="Verdana" panose="020B0604030504040204" pitchFamily="34" charset="0"/>
                <a:ea typeface="Verdana" panose="020B0604030504040204" pitchFamily="34" charset="0"/>
                <a:cs typeface="Times New Roman" panose="02020603050405020304" pitchFamily="18" charset="0"/>
              </a:rPr>
              <a:t>Décret n° 2021-1644 du 14 décembre 2021 relatif à la gouvernance des services aux familles et au métier d'assistant maternel. Journal Officiel 15 décembre 2021. </a:t>
            </a:r>
          </a:p>
          <a:p>
            <a:pPr marL="0" indent="0" algn="just">
              <a:lnSpc>
                <a:spcPct val="120000"/>
              </a:lnSpc>
              <a:spcBef>
                <a:spcPts val="0"/>
              </a:spcBef>
              <a:buNone/>
            </a:pPr>
            <a:r>
              <a:rPr lang="fr-FR" sz="5600" dirty="0">
                <a:effectLst/>
                <a:latin typeface="Verdana" panose="020B0604030504040204" pitchFamily="34" charset="0"/>
                <a:ea typeface="Verdana" panose="020B0604030504040204" pitchFamily="34" charset="0"/>
                <a:cs typeface="Times New Roman" panose="02020603050405020304" pitchFamily="18" charset="0"/>
              </a:rPr>
              <a:t>Ordonnance n° 2021-611 du 19 mai 2021 relative aux services aux familles. Journal Officiel du 20 mai 2021. </a:t>
            </a:r>
          </a:p>
          <a:p>
            <a:pPr marL="0" indent="0" algn="just">
              <a:lnSpc>
                <a:spcPct val="120000"/>
              </a:lnSpc>
              <a:spcBef>
                <a:spcPts val="0"/>
              </a:spcBef>
              <a:buNone/>
            </a:pPr>
            <a:r>
              <a:rPr lang="fr-FR" sz="5600" dirty="0">
                <a:effectLst/>
                <a:latin typeface="Verdana" panose="020B0604030504040204" pitchFamily="34" charset="0"/>
                <a:ea typeface="Verdana" panose="020B0604030504040204" pitchFamily="34" charset="0"/>
                <a:cs typeface="Times New Roman" panose="02020603050405020304" pitchFamily="18" charset="0"/>
              </a:rPr>
              <a:t>Rapport au Président de la République relatif à l'ordonnance n° 2021-611 du 19 mai 2021 relative aux services aux familles. Journal Officiel du 20 mai 2021. </a:t>
            </a:r>
          </a:p>
          <a:p>
            <a:pPr marL="0" indent="0" algn="just">
              <a:lnSpc>
                <a:spcPct val="120000"/>
              </a:lnSpc>
              <a:spcBef>
                <a:spcPts val="0"/>
              </a:spcBef>
              <a:buNone/>
            </a:pPr>
            <a:r>
              <a:rPr lang="fr-FR" sz="5600" dirty="0">
                <a:effectLst/>
                <a:latin typeface="Verdana" panose="020B0604030504040204" pitchFamily="34" charset="0"/>
                <a:ea typeface="Verdana" panose="020B0604030504040204" pitchFamily="34" charset="0"/>
                <a:cs typeface="Times New Roman" panose="02020603050405020304" pitchFamily="18" charset="0"/>
              </a:rPr>
              <a:t>Circulaire N° DGCS/SD2C/2015/8 du 22 janvier 2015 relative à la mise en œuvre de schémas départementaux des services aux familles. </a:t>
            </a:r>
          </a:p>
          <a:p>
            <a:pPr marL="0" indent="0" algn="just">
              <a:lnSpc>
                <a:spcPct val="120000"/>
              </a:lnSpc>
              <a:spcBef>
                <a:spcPts val="0"/>
              </a:spcBef>
              <a:buNone/>
            </a:pPr>
            <a:r>
              <a:rPr lang="fr-FR" sz="5600" dirty="0">
                <a:effectLst/>
                <a:latin typeface="Verdana" panose="020B0604030504040204" pitchFamily="34" charset="0"/>
                <a:ea typeface="Verdana" panose="020B0604030504040204" pitchFamily="34" charset="0"/>
                <a:cs typeface="Times New Roman" panose="02020603050405020304" pitchFamily="18" charset="0"/>
              </a:rPr>
              <a:t>Circulaire CNAF n° 2014-017 du 30 avril 2014 relative au renforcement du soutien à la parentalité dans la </a:t>
            </a:r>
            <a:r>
              <a:rPr lang="fr-FR" sz="5600" dirty="0" err="1">
                <a:effectLst/>
                <a:latin typeface="Verdana" panose="020B0604030504040204" pitchFamily="34" charset="0"/>
                <a:ea typeface="Verdana" panose="020B0604030504040204" pitchFamily="34" charset="0"/>
                <a:cs typeface="Times New Roman" panose="02020603050405020304" pitchFamily="18" charset="0"/>
              </a:rPr>
              <a:t>Cog</a:t>
            </a:r>
            <a:r>
              <a:rPr lang="fr-FR" sz="5600" dirty="0">
                <a:effectLst/>
                <a:latin typeface="Verdana" panose="020B0604030504040204" pitchFamily="34" charset="0"/>
                <a:ea typeface="Verdana" panose="020B0604030504040204" pitchFamily="34" charset="0"/>
                <a:cs typeface="Times New Roman" panose="02020603050405020304" pitchFamily="18" charset="0"/>
              </a:rPr>
              <a:t> 2013-2017: une nouvelle dynamique.</a:t>
            </a:r>
          </a:p>
          <a:p>
            <a:pPr marL="0" indent="0" algn="just">
              <a:lnSpc>
                <a:spcPct val="120000"/>
              </a:lnSpc>
              <a:spcBef>
                <a:spcPts val="0"/>
              </a:spcBef>
              <a:buNone/>
            </a:pPr>
            <a:r>
              <a:rPr lang="fr-FR" sz="5600" dirty="0">
                <a:latin typeface="Verdana" panose="020B0604030504040204" pitchFamily="34" charset="0"/>
                <a:ea typeface="Verdana" panose="020B0604030504040204" pitchFamily="34" charset="0"/>
                <a:cs typeface="Times New Roman" panose="02020603050405020304" pitchFamily="18" charset="0"/>
              </a:rPr>
              <a:t>I</a:t>
            </a:r>
            <a:r>
              <a:rPr lang="fr-FR" sz="5600" dirty="0">
                <a:effectLst/>
                <a:latin typeface="Verdana" panose="020B0604030504040204" pitchFamily="34" charset="0"/>
                <a:ea typeface="Verdana" panose="020B0604030504040204" pitchFamily="34" charset="0"/>
                <a:cs typeface="Times New Roman" panose="02020603050405020304" pitchFamily="18" charset="0"/>
              </a:rPr>
              <a:t>nstruction n° DGCS/SD2C/107 du 9 avril 2014 relative aux évolutions de la politique départementale de soutien à la parentalité.</a:t>
            </a:r>
          </a:p>
          <a:p>
            <a:pPr marL="0" indent="0" algn="just">
              <a:lnSpc>
                <a:spcPct val="120000"/>
              </a:lnSpc>
              <a:spcBef>
                <a:spcPts val="0"/>
              </a:spcBef>
              <a:buNone/>
            </a:pPr>
            <a:r>
              <a:rPr lang="fr-FR" sz="5600" dirty="0">
                <a:effectLst/>
                <a:latin typeface="Verdana" panose="020B0604030504040204" pitchFamily="34" charset="0"/>
                <a:ea typeface="Verdana" panose="020B0604030504040204" pitchFamily="34" charset="0"/>
                <a:cs typeface="Times New Roman" panose="02020603050405020304" pitchFamily="18" charset="0"/>
              </a:rPr>
              <a:t>Circulaire interministérielle DGCS/SD2C/DPJJ/SAD-JAV/DGESCO/SG-CIV/DAIC n° 2012-63 du 7 février 2012 relative à la coordination des dispositifs de soutien à la parentalité au plan départemental. </a:t>
            </a:r>
          </a:p>
          <a:p>
            <a:pPr marL="0" indent="0" algn="just">
              <a:lnSpc>
                <a:spcPct val="120000"/>
              </a:lnSpc>
              <a:spcBef>
                <a:spcPts val="0"/>
              </a:spcBef>
              <a:buNone/>
            </a:pPr>
            <a:r>
              <a:rPr lang="fr-FR" sz="5600" u="none" strike="noStrike" dirty="0">
                <a:solidFill>
                  <a:srgbClr val="0563C1"/>
                </a:solidFill>
                <a:effectLst/>
                <a:latin typeface="Verdana" panose="020B0604030504040204" pitchFamily="34" charset="0"/>
                <a:ea typeface="Verdana" panose="020B0604030504040204" pitchFamily="34" charset="0"/>
                <a:cs typeface="Times New Roman" panose="02020603050405020304" pitchFamily="18" charset="0"/>
                <a:hlinkClick r:id="rId2"/>
              </a:rPr>
              <a:t>Décret n° 2010-1308 du 2 novembre 2010 portant création du Comité national de soutien à la parentalité</a:t>
            </a:r>
            <a:endParaRPr lang="fr-FR" sz="5600" u="none" strike="noStrike" dirty="0">
              <a:solidFill>
                <a:srgbClr val="0563C1"/>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20000"/>
              </a:lnSpc>
              <a:spcBef>
                <a:spcPts val="0"/>
              </a:spcBef>
              <a:buNone/>
            </a:pPr>
            <a:r>
              <a:rPr lang="fr-FR" sz="5600" dirty="0">
                <a:effectLst/>
                <a:latin typeface="Verdana" panose="020B0604030504040204" pitchFamily="34" charset="0"/>
                <a:ea typeface="Verdana" panose="020B0604030504040204" pitchFamily="34" charset="0"/>
                <a:cs typeface="Times New Roman" panose="02020603050405020304" pitchFamily="18" charset="0"/>
              </a:rPr>
              <a:t>Circulaire n° DIF/DGAS/2B/DAIC/DESCO/DIV/2008/361 du 11 décembre 2008 relative aux Réseaux d'Ecoute, d'Appui et d'Accompagnement des Parents, </a:t>
            </a:r>
            <a:r>
              <a:rPr lang="en-US" sz="5600" spc="-15" dirty="0">
                <a:effectLst/>
                <a:latin typeface="Verdana" panose="020B0604030504040204" pitchFamily="34" charset="0"/>
                <a:ea typeface="Verdana" panose="020B0604030504040204" pitchFamily="34" charset="0"/>
                <a:cs typeface="Times New Roman" panose="02020603050405020304" pitchFamily="18" charset="0"/>
              </a:rPr>
              <a:t>(</a:t>
            </a:r>
            <a:r>
              <a:rPr lang="en-US" sz="5600" spc="-15" dirty="0" err="1">
                <a:effectLst/>
                <a:latin typeface="Verdana" panose="020B0604030504040204" pitchFamily="34" charset="0"/>
                <a:ea typeface="Verdana" panose="020B0604030504040204" pitchFamily="34" charset="0"/>
                <a:cs typeface="Times New Roman" panose="02020603050405020304" pitchFamily="18" charset="0"/>
              </a:rPr>
              <a:t>voir</a:t>
            </a:r>
            <a:r>
              <a:rPr lang="en-US" sz="5600" spc="-15" dirty="0">
                <a:effectLst/>
                <a:latin typeface="Verdana" panose="020B0604030504040204" pitchFamily="34" charset="0"/>
                <a:ea typeface="Verdana" panose="020B0604030504040204" pitchFamily="34" charset="0"/>
                <a:cs typeface="Times New Roman" panose="02020603050405020304" pitchFamily="18" charset="0"/>
              </a:rPr>
              <a:t> </a:t>
            </a:r>
            <a:r>
              <a:rPr lang="en-US" sz="5600" spc="-15" dirty="0" err="1">
                <a:effectLst/>
                <a:latin typeface="Verdana" panose="020B0604030504040204" pitchFamily="34" charset="0"/>
                <a:ea typeface="Verdana" panose="020B0604030504040204" pitchFamily="34" charset="0"/>
                <a:cs typeface="Times New Roman" panose="02020603050405020304" pitchFamily="18" charset="0"/>
              </a:rPr>
              <a:t>aussi</a:t>
            </a:r>
            <a:r>
              <a:rPr lang="en-US" sz="5600" spc="-15" dirty="0">
                <a:effectLst/>
                <a:latin typeface="Verdana" panose="020B0604030504040204" pitchFamily="34" charset="0"/>
                <a:ea typeface="Verdana" panose="020B0604030504040204" pitchFamily="34" charset="0"/>
                <a:cs typeface="Times New Roman" panose="02020603050405020304" pitchFamily="18" charset="0"/>
              </a:rPr>
              <a:t> </a:t>
            </a:r>
            <a:r>
              <a:rPr lang="en-US" sz="5600" spc="-15" dirty="0" err="1">
                <a:effectLst/>
                <a:latin typeface="Verdana" panose="020B0604030504040204" pitchFamily="34" charset="0"/>
                <a:ea typeface="Verdana" panose="020B0604030504040204" pitchFamily="34" charset="0"/>
                <a:cs typeface="Times New Roman" panose="02020603050405020304" pitchFamily="18" charset="0"/>
              </a:rPr>
              <a:t>circulaires</a:t>
            </a:r>
            <a:r>
              <a:rPr lang="en-US" sz="5600" spc="-15" dirty="0">
                <a:effectLst/>
                <a:latin typeface="Verdana" panose="020B0604030504040204" pitchFamily="34" charset="0"/>
                <a:ea typeface="Verdana" panose="020B0604030504040204" pitchFamily="34" charset="0"/>
                <a:cs typeface="Times New Roman" panose="02020603050405020304" pitchFamily="18" charset="0"/>
              </a:rPr>
              <a:t> du 12/06/2003 et du 13/07/2004, et du 13/02/2006). </a:t>
            </a:r>
            <a:r>
              <a:rPr lang="fr-FR" sz="5600" dirty="0">
                <a:effectLst/>
                <a:latin typeface="Verdana" panose="020B0604030504040204" pitchFamily="34" charset="0"/>
                <a:ea typeface="Verdana" panose="020B0604030504040204" pitchFamily="34" charset="0"/>
                <a:cs typeface="Times New Roman" panose="02020603050405020304" pitchFamily="18" charset="0"/>
              </a:rPr>
              <a:t> </a:t>
            </a:r>
          </a:p>
          <a:p>
            <a:pPr marL="0" indent="0" algn="just">
              <a:lnSpc>
                <a:spcPct val="120000"/>
              </a:lnSpc>
              <a:spcBef>
                <a:spcPts val="0"/>
              </a:spcBef>
              <a:buNone/>
            </a:pPr>
            <a:r>
              <a:rPr lang="en-US" sz="5600" spc="-15" dirty="0" err="1">
                <a:effectLst/>
                <a:latin typeface="Verdana" panose="020B0604030504040204" pitchFamily="34" charset="0"/>
                <a:ea typeface="Verdana" panose="020B0604030504040204" pitchFamily="34" charset="0"/>
                <a:cs typeface="Times New Roman" panose="02020603050405020304" pitchFamily="18" charset="0"/>
              </a:rPr>
              <a:t>Circulaire</a:t>
            </a:r>
            <a:r>
              <a:rPr lang="en-US" sz="5600" spc="-15" dirty="0">
                <a:effectLst/>
                <a:latin typeface="Verdana" panose="020B0604030504040204" pitchFamily="34" charset="0"/>
                <a:ea typeface="Verdana" panose="020B0604030504040204" pitchFamily="34" charset="0"/>
                <a:cs typeface="Times New Roman" panose="02020603050405020304" pitchFamily="18" charset="0"/>
              </a:rPr>
              <a:t> </a:t>
            </a:r>
            <a:r>
              <a:rPr lang="fr-FR" sz="5600" dirty="0">
                <a:effectLst/>
                <a:latin typeface="Verdana" panose="020B0604030504040204" pitchFamily="34" charset="0"/>
                <a:ea typeface="Verdana" panose="020B0604030504040204" pitchFamily="34" charset="0"/>
                <a:cs typeface="Times New Roman" panose="02020603050405020304" pitchFamily="18" charset="0"/>
              </a:rPr>
              <a:t>DIF/DGAS/2B/DESCO/DIV/DPM/ n° 2006/65 du 13 février 2006</a:t>
            </a:r>
            <a:r>
              <a:rPr lang="fr-FR" sz="5600" spc="-15" dirty="0">
                <a:effectLst/>
                <a:latin typeface="Verdana" panose="020B0604030504040204" pitchFamily="34" charset="0"/>
                <a:ea typeface="Verdana" panose="020B0604030504040204" pitchFamily="34" charset="0"/>
                <a:cs typeface="Times New Roman" panose="02020603050405020304" pitchFamily="18" charset="0"/>
              </a:rPr>
              <a:t> </a:t>
            </a:r>
            <a:r>
              <a:rPr lang="en-US" sz="5600" spc="-15" dirty="0">
                <a:effectLst/>
                <a:latin typeface="Verdana" panose="020B0604030504040204" pitchFamily="34" charset="0"/>
                <a:ea typeface="Verdana" panose="020B0604030504040204" pitchFamily="34" charset="0"/>
                <a:cs typeface="Times New Roman" panose="02020603050405020304" pitchFamily="18" charset="0"/>
              </a:rPr>
              <a:t>relative aux </a:t>
            </a:r>
            <a:r>
              <a:rPr lang="en-US" sz="5600" spc="-15" dirty="0" err="1">
                <a:effectLst/>
                <a:latin typeface="Verdana" panose="020B0604030504040204" pitchFamily="34" charset="0"/>
                <a:ea typeface="Verdana" panose="020B0604030504040204" pitchFamily="34" charset="0"/>
                <a:cs typeface="Times New Roman" panose="02020603050405020304" pitchFamily="18" charset="0"/>
              </a:rPr>
              <a:t>Réseaux</a:t>
            </a:r>
            <a:r>
              <a:rPr lang="en-US" sz="5600" spc="-15" dirty="0">
                <a:effectLst/>
                <a:latin typeface="Verdana" panose="020B0604030504040204" pitchFamily="34" charset="0"/>
                <a:ea typeface="Verdana" panose="020B0604030504040204" pitchFamily="34" charset="0"/>
                <a:cs typeface="Times New Roman" panose="02020603050405020304" pitchFamily="18" charset="0"/>
              </a:rPr>
              <a:t> </a:t>
            </a:r>
            <a:r>
              <a:rPr lang="en-US" sz="5600" spc="-15" dirty="0" err="1">
                <a:effectLst/>
                <a:latin typeface="Verdana" panose="020B0604030504040204" pitchFamily="34" charset="0"/>
                <a:ea typeface="Verdana" panose="020B0604030504040204" pitchFamily="34" charset="0"/>
                <a:cs typeface="Times New Roman" panose="02020603050405020304" pitchFamily="18" charset="0"/>
              </a:rPr>
              <a:t>d’Ecoute</a:t>
            </a:r>
            <a:r>
              <a:rPr lang="en-US" sz="5600" spc="-15" dirty="0">
                <a:effectLst/>
                <a:latin typeface="Verdana" panose="020B0604030504040204" pitchFamily="34" charset="0"/>
                <a:ea typeface="Verdana" panose="020B0604030504040204" pitchFamily="34" charset="0"/>
                <a:cs typeface="Times New Roman" panose="02020603050405020304" pitchFamily="18" charset="0"/>
              </a:rPr>
              <a:t>, </a:t>
            </a:r>
            <a:r>
              <a:rPr lang="en-US" sz="5600" spc="-15" dirty="0" err="1">
                <a:effectLst/>
                <a:latin typeface="Verdana" panose="020B0604030504040204" pitchFamily="34" charset="0"/>
                <a:ea typeface="Verdana" panose="020B0604030504040204" pitchFamily="34" charset="0"/>
                <a:cs typeface="Times New Roman" panose="02020603050405020304" pitchFamily="18" charset="0"/>
              </a:rPr>
              <a:t>d’Appui</a:t>
            </a:r>
            <a:r>
              <a:rPr lang="en-US" sz="5600" spc="-15" dirty="0">
                <a:effectLst/>
                <a:latin typeface="Verdana" panose="020B0604030504040204" pitchFamily="34" charset="0"/>
                <a:ea typeface="Verdana" panose="020B0604030504040204" pitchFamily="34" charset="0"/>
                <a:cs typeface="Times New Roman" panose="02020603050405020304" pitchFamily="18" charset="0"/>
              </a:rPr>
              <a:t> et </a:t>
            </a:r>
            <a:r>
              <a:rPr lang="en-US" sz="5600" spc="-15" dirty="0" err="1">
                <a:effectLst/>
                <a:latin typeface="Verdana" panose="020B0604030504040204" pitchFamily="34" charset="0"/>
                <a:ea typeface="Verdana" panose="020B0604030504040204" pitchFamily="34" charset="0"/>
                <a:cs typeface="Times New Roman" panose="02020603050405020304" pitchFamily="18" charset="0"/>
              </a:rPr>
              <a:t>d’Accompagnement</a:t>
            </a:r>
            <a:r>
              <a:rPr lang="en-US" sz="5600" spc="-15" dirty="0">
                <a:effectLst/>
                <a:latin typeface="Verdana" panose="020B0604030504040204" pitchFamily="34" charset="0"/>
                <a:ea typeface="Verdana" panose="020B0604030504040204" pitchFamily="34" charset="0"/>
                <a:cs typeface="Times New Roman" panose="02020603050405020304" pitchFamily="18" charset="0"/>
              </a:rPr>
              <a:t> des Parents, REAAP (</a:t>
            </a:r>
            <a:r>
              <a:rPr lang="en-US" sz="5600" spc="-15" dirty="0" err="1">
                <a:effectLst/>
                <a:latin typeface="Verdana" panose="020B0604030504040204" pitchFamily="34" charset="0"/>
                <a:ea typeface="Verdana" panose="020B0604030504040204" pitchFamily="34" charset="0"/>
                <a:cs typeface="Times New Roman" panose="02020603050405020304" pitchFamily="18" charset="0"/>
              </a:rPr>
              <a:t>voir</a:t>
            </a:r>
            <a:r>
              <a:rPr lang="en-US" sz="5600" spc="-15" dirty="0">
                <a:effectLst/>
                <a:latin typeface="Verdana" panose="020B0604030504040204" pitchFamily="34" charset="0"/>
                <a:ea typeface="Verdana" panose="020B0604030504040204" pitchFamily="34" charset="0"/>
                <a:cs typeface="Times New Roman" panose="02020603050405020304" pitchFamily="18" charset="0"/>
              </a:rPr>
              <a:t> </a:t>
            </a:r>
            <a:r>
              <a:rPr lang="en-US" sz="5600" spc="-15" dirty="0" err="1">
                <a:effectLst/>
                <a:latin typeface="Verdana" panose="020B0604030504040204" pitchFamily="34" charset="0"/>
                <a:ea typeface="Verdana" panose="020B0604030504040204" pitchFamily="34" charset="0"/>
                <a:cs typeface="Times New Roman" panose="02020603050405020304" pitchFamily="18" charset="0"/>
              </a:rPr>
              <a:t>aussi</a:t>
            </a:r>
            <a:r>
              <a:rPr lang="en-US" sz="5600" spc="-15" dirty="0">
                <a:effectLst/>
                <a:latin typeface="Verdana" panose="020B0604030504040204" pitchFamily="34" charset="0"/>
                <a:ea typeface="Verdana" panose="020B0604030504040204" pitchFamily="34" charset="0"/>
                <a:cs typeface="Times New Roman" panose="02020603050405020304" pitchFamily="18" charset="0"/>
              </a:rPr>
              <a:t> </a:t>
            </a:r>
            <a:r>
              <a:rPr lang="en-US" sz="5600" spc="-15" dirty="0" err="1">
                <a:effectLst/>
                <a:latin typeface="Verdana" panose="020B0604030504040204" pitchFamily="34" charset="0"/>
                <a:ea typeface="Verdana" panose="020B0604030504040204" pitchFamily="34" charset="0"/>
                <a:cs typeface="Times New Roman" panose="02020603050405020304" pitchFamily="18" charset="0"/>
              </a:rPr>
              <a:t>circulaires</a:t>
            </a:r>
            <a:r>
              <a:rPr lang="en-US" sz="5600" spc="-15" dirty="0">
                <a:effectLst/>
                <a:latin typeface="Verdana" panose="020B0604030504040204" pitchFamily="34" charset="0"/>
                <a:ea typeface="Verdana" panose="020B0604030504040204" pitchFamily="34" charset="0"/>
                <a:cs typeface="Times New Roman" panose="02020603050405020304" pitchFamily="18" charset="0"/>
              </a:rPr>
              <a:t> du 12/06/2003 et du 13/07/2004). </a:t>
            </a:r>
            <a:endParaRPr lang="fr-FR" sz="56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20000"/>
              </a:lnSpc>
              <a:spcBef>
                <a:spcPts val="0"/>
              </a:spcBef>
              <a:buNone/>
            </a:pPr>
            <a:r>
              <a:rPr lang="fr-FR" sz="5600" dirty="0">
                <a:effectLst/>
                <a:latin typeface="Verdana" panose="020B0604030504040204" pitchFamily="34" charset="0"/>
                <a:ea typeface="Verdana" panose="020B0604030504040204" pitchFamily="34" charset="0"/>
                <a:cs typeface="Times New Roman" panose="02020603050405020304" pitchFamily="18" charset="0"/>
              </a:rPr>
              <a:t>Circulaire DIF/DAS/DIV/DPM n° 99-153 du 9 mars 1999 relative aux réseaux d’écoute d’appui et d’accompagnement des parents. </a:t>
            </a:r>
          </a:p>
          <a:p>
            <a:endParaRPr lang="fr-FR" dirty="0"/>
          </a:p>
        </p:txBody>
      </p:sp>
      <p:sp>
        <p:nvSpPr>
          <p:cNvPr id="4" name="Espace réservé du pied de page 3">
            <a:extLst>
              <a:ext uri="{FF2B5EF4-FFF2-40B4-BE49-F238E27FC236}">
                <a16:creationId xmlns:a16="http://schemas.microsoft.com/office/drawing/2014/main" id="{CE131A71-DC47-9957-27EA-4757BA94078F}"/>
              </a:ext>
            </a:extLst>
          </p:cNvPr>
          <p:cNvSpPr>
            <a:spLocks noGrp="1"/>
          </p:cNvSpPr>
          <p:nvPr>
            <p:ph type="ftr" sz="quarter" idx="11"/>
          </p:nvPr>
        </p:nvSpPr>
        <p:spPr/>
        <p:txBody>
          <a:bodyPr/>
          <a:lstStyle/>
          <a:p>
            <a:r>
              <a:rPr lang="fr-FR"/>
              <a:t>M.Fourdrignier. Réseau parentalité Remiremont. 01/07/2022. </a:t>
            </a:r>
          </a:p>
        </p:txBody>
      </p:sp>
      <p:sp>
        <p:nvSpPr>
          <p:cNvPr id="5" name="Espace réservé du numéro de diapositive 4">
            <a:extLst>
              <a:ext uri="{FF2B5EF4-FFF2-40B4-BE49-F238E27FC236}">
                <a16:creationId xmlns:a16="http://schemas.microsoft.com/office/drawing/2014/main" id="{E037C130-4898-8A5F-A1CA-6A3B95125722}"/>
              </a:ext>
            </a:extLst>
          </p:cNvPr>
          <p:cNvSpPr>
            <a:spLocks noGrp="1"/>
          </p:cNvSpPr>
          <p:nvPr>
            <p:ph type="sldNum" sz="quarter" idx="12"/>
          </p:nvPr>
        </p:nvSpPr>
        <p:spPr/>
        <p:txBody>
          <a:bodyPr/>
          <a:lstStyle/>
          <a:p>
            <a:fld id="{DAA613A4-08DF-4B2F-B432-F9470F336116}" type="slidenum">
              <a:rPr lang="fr-FR" smtClean="0"/>
              <a:t>20</a:t>
            </a:fld>
            <a:endParaRPr lang="fr-FR"/>
          </a:p>
        </p:txBody>
      </p:sp>
    </p:spTree>
    <p:extLst>
      <p:ext uri="{BB962C8B-B14F-4D97-AF65-F5344CB8AC3E}">
        <p14:creationId xmlns:p14="http://schemas.microsoft.com/office/powerpoint/2010/main" val="3977380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F26ABA-6FE6-48BB-0898-C6045180DE78}"/>
              </a:ext>
            </a:extLst>
          </p:cNvPr>
          <p:cNvSpPr>
            <a:spLocks noGrp="1"/>
          </p:cNvSpPr>
          <p:nvPr>
            <p:ph type="title"/>
          </p:nvPr>
        </p:nvSpPr>
        <p:spPr>
          <a:xfrm>
            <a:off x="838200" y="365125"/>
            <a:ext cx="10515600" cy="806727"/>
          </a:xfrm>
        </p:spPr>
        <p:txBody>
          <a:bodyPr/>
          <a:lstStyle/>
          <a:p>
            <a:pPr algn="ctr"/>
            <a:r>
              <a:rPr lang="fr-FR" dirty="0"/>
              <a:t>Pour aller plus loin (1).  </a:t>
            </a:r>
          </a:p>
        </p:txBody>
      </p:sp>
      <p:sp>
        <p:nvSpPr>
          <p:cNvPr id="3" name="Espace réservé du contenu 2">
            <a:extLst>
              <a:ext uri="{FF2B5EF4-FFF2-40B4-BE49-F238E27FC236}">
                <a16:creationId xmlns:a16="http://schemas.microsoft.com/office/drawing/2014/main" id="{CF0B979E-1FA8-0CE7-CA2D-B5BDD14AAF94}"/>
              </a:ext>
            </a:extLst>
          </p:cNvPr>
          <p:cNvSpPr>
            <a:spLocks noGrp="1"/>
          </p:cNvSpPr>
          <p:nvPr>
            <p:ph idx="1"/>
          </p:nvPr>
        </p:nvSpPr>
        <p:spPr>
          <a:xfrm>
            <a:off x="838200" y="1287262"/>
            <a:ext cx="10515600" cy="4889701"/>
          </a:xfrm>
        </p:spPr>
        <p:txBody>
          <a:bodyPr>
            <a:normAutofit fontScale="25000" lnSpcReduction="20000"/>
          </a:bodyPr>
          <a:lstStyle/>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algn="just">
              <a:lnSpc>
                <a:spcPct val="107000"/>
              </a:lnSpc>
            </a:pPr>
            <a:r>
              <a:rPr lang="fr-FR" sz="4800" dirty="0">
                <a:effectLst/>
                <a:latin typeface="Verdana" panose="020B0604030504040204" pitchFamily="34" charset="0"/>
                <a:ea typeface="Verdana" panose="020B0604030504040204" pitchFamily="34" charset="0"/>
                <a:cs typeface="Times New Roman" panose="02020603050405020304" pitchFamily="18" charset="0"/>
              </a:rPr>
              <a:t>BOURDEAU-LEPAGE, Lise. (2021). </a:t>
            </a:r>
            <a:r>
              <a:rPr lang="fr-FR" sz="4800" dirty="0" err="1">
                <a:effectLst/>
                <a:latin typeface="Verdana" panose="020B0604030504040204" pitchFamily="34" charset="0"/>
                <a:ea typeface="Verdana" panose="020B0604030504040204" pitchFamily="34" charset="0"/>
                <a:cs typeface="Times New Roman" panose="02020603050405020304" pitchFamily="18" charset="0"/>
              </a:rPr>
              <a:t>Bien-être</a:t>
            </a:r>
            <a:r>
              <a:rPr lang="fr-FR" sz="4800" dirty="0">
                <a:effectLst/>
                <a:latin typeface="Verdana" panose="020B0604030504040204" pitchFamily="34" charset="0"/>
                <a:ea typeface="Verdana" panose="020B0604030504040204" pitchFamily="34" charset="0"/>
                <a:cs typeface="Times New Roman" panose="02020603050405020304" pitchFamily="18" charset="0"/>
              </a:rPr>
              <a:t> et cadre de vie. Le regard des parents in DUPUY, Anne et al. Socialisation familiale des jeunes enfants. </a:t>
            </a:r>
            <a:r>
              <a:rPr lang="fr-FR" sz="4800" dirty="0" err="1">
                <a:effectLst/>
                <a:latin typeface="Verdana" panose="020B0604030504040204" pitchFamily="34" charset="0"/>
                <a:ea typeface="Verdana" panose="020B0604030504040204" pitchFamily="34" charset="0"/>
                <a:cs typeface="Times New Roman" panose="02020603050405020304" pitchFamily="18" charset="0"/>
              </a:rPr>
              <a:t>Érès</a:t>
            </a:r>
            <a:r>
              <a:rPr lang="fr-FR" sz="4800" dirty="0">
                <a:effectLst/>
                <a:latin typeface="Verdana" panose="020B0604030504040204" pitchFamily="34" charset="0"/>
                <a:ea typeface="Verdana" panose="020B0604030504040204" pitchFamily="34" charset="0"/>
                <a:cs typeface="Times New Roman" panose="02020603050405020304" pitchFamily="18" charset="0"/>
              </a:rPr>
              <a:t> , coll.  Enfance &amp; parentalité, pp 171-187. </a:t>
            </a:r>
          </a:p>
          <a:p>
            <a:pPr marL="457200" algn="just">
              <a:lnSpc>
                <a:spcPct val="107000"/>
              </a:lnSpc>
            </a:pPr>
            <a:r>
              <a:rPr lang="fr-FR" sz="4800" dirty="0">
                <a:effectLst/>
                <a:latin typeface="Verdana" panose="020B0604030504040204" pitchFamily="34" charset="0"/>
                <a:ea typeface="Verdana" panose="020B0604030504040204" pitchFamily="34" charset="0"/>
                <a:cs typeface="Times New Roman" panose="02020603050405020304" pitchFamily="18" charset="0"/>
              </a:rPr>
              <a:t>BUZAUD, Julia. PERRON, Zoé. DITER, Kevin MARTIN, Claude. (2019). Les mesures du bien-être des enfants. Revue de littérature sur les grandes enquêtes internationales.  Revue des politiques sociales et familiales, n°131-132, pp. 127-135. </a:t>
            </a:r>
          </a:p>
          <a:p>
            <a:pPr marL="457200" algn="just">
              <a:lnSpc>
                <a:spcPct val="107000"/>
              </a:lnSpc>
            </a:pPr>
            <a:r>
              <a:rPr lang="fr-FR" sz="4800" dirty="0">
                <a:effectLst/>
                <a:latin typeface="Verdana" panose="020B0604030504040204" pitchFamily="34" charset="0"/>
                <a:ea typeface="Verdana" panose="020B0604030504040204" pitchFamily="34" charset="0"/>
                <a:cs typeface="Times New Roman" panose="02020603050405020304" pitchFamily="18" charset="0"/>
              </a:rPr>
              <a:t>FRANCOZ TERMINAL, Laurence. (2018). L’enfant de …. : parenté et parentalité. Enfances &amp; Psy, 3, n° 79, pp 23-31. </a:t>
            </a:r>
          </a:p>
          <a:p>
            <a:pPr marL="457200" algn="just">
              <a:lnSpc>
                <a:spcPct val="107000"/>
              </a:lnSpc>
            </a:pPr>
            <a:r>
              <a:rPr lang="fr-FR" sz="4800" dirty="0">
                <a:effectLst/>
                <a:latin typeface="Verdana" panose="020B0604030504040204" pitchFamily="34" charset="0"/>
                <a:ea typeface="Verdana" panose="020B0604030504040204" pitchFamily="34" charset="0"/>
                <a:cs typeface="Times New Roman" panose="02020603050405020304" pitchFamily="18" charset="0"/>
              </a:rPr>
              <a:t>GORZA, Maud. HOUZELLE, Nathalie et alii. (2018). Promouvoir la santé de l’enfant en soutenant les compétences parentales : l’action de Santé Publique France.  Enfances &amp; Psy, 1, n° 77, pp 37-48. </a:t>
            </a:r>
          </a:p>
          <a:p>
            <a:pPr marL="457200" algn="just">
              <a:lnSpc>
                <a:spcPct val="107000"/>
              </a:lnSpc>
            </a:pPr>
            <a:r>
              <a:rPr lang="fr-FR" sz="4800" dirty="0">
                <a:effectLst/>
                <a:latin typeface="Verdana" panose="020B0604030504040204" pitchFamily="34" charset="0"/>
                <a:ea typeface="Verdana" panose="020B0604030504040204" pitchFamily="34" charset="0"/>
                <a:cs typeface="Times New Roman" panose="02020603050405020304" pitchFamily="18" charset="0"/>
              </a:rPr>
              <a:t>GORZA, Maud. BOLTER, Flora. (2012). Indicateurs de bien-être de l'enfant, une déclinaison en protection de l'enfance est-elle possible ? </a:t>
            </a:r>
            <a:r>
              <a:rPr lang="fr-FR" sz="4800" i="1" u="none" strike="noStrike" dirty="0">
                <a:solidFill>
                  <a:srgbClr val="0563C1"/>
                </a:solidFill>
                <a:effectLst/>
                <a:latin typeface="Verdana" panose="020B0604030504040204" pitchFamily="34" charset="0"/>
                <a:ea typeface="Verdana" panose="020B0604030504040204" pitchFamily="34" charset="0"/>
                <a:cs typeface="Times New Roman" panose="02020603050405020304" pitchFamily="18" charset="0"/>
                <a:hlinkClick r:id="rId2"/>
              </a:rPr>
              <a:t>Journal du droit des jeunes</a:t>
            </a:r>
            <a:r>
              <a:rPr lang="fr-FR" sz="4800" dirty="0">
                <a:effectLst/>
                <a:latin typeface="Verdana" panose="020B0604030504040204" pitchFamily="34" charset="0"/>
                <a:ea typeface="Verdana" panose="020B0604030504040204" pitchFamily="34" charset="0"/>
                <a:cs typeface="Times New Roman" panose="02020603050405020304" pitchFamily="18" charset="0"/>
              </a:rPr>
              <a:t>, 2, n° 312, pp 26-36. </a:t>
            </a:r>
          </a:p>
          <a:p>
            <a:pPr marL="457200" algn="just">
              <a:lnSpc>
                <a:spcPct val="107000"/>
              </a:lnSpc>
            </a:pPr>
            <a:r>
              <a:rPr lang="fr-FR" sz="4800" dirty="0">
                <a:effectLst/>
                <a:latin typeface="Verdana" panose="020B0604030504040204" pitchFamily="34" charset="0"/>
                <a:ea typeface="Verdana" panose="020B0604030504040204" pitchFamily="34" charset="0"/>
                <a:cs typeface="Times New Roman" panose="02020603050405020304" pitchFamily="18" charset="0"/>
              </a:rPr>
              <a:t>HENAFF, Gaël. (2021). Penser la responsabilité parentale au service des droits de l’enfant. Archives de philosophie du droit, 1, tome 63, pp 185-205. </a:t>
            </a:r>
          </a:p>
          <a:p>
            <a:pPr marL="457200" algn="just">
              <a:lnSpc>
                <a:spcPct val="107000"/>
              </a:lnSpc>
            </a:pPr>
            <a:r>
              <a:rPr lang="fr-FR" sz="4800" dirty="0">
                <a:effectLst/>
                <a:latin typeface="Verdana" panose="020B0604030504040204" pitchFamily="34" charset="0"/>
                <a:ea typeface="Verdana" panose="020B0604030504040204" pitchFamily="34" charset="0"/>
                <a:cs typeface="Times New Roman" panose="02020603050405020304" pitchFamily="18" charset="0"/>
              </a:rPr>
              <a:t>L’ANNEE SOCIOLOGIQUE. (2014). Sociologie du bien-être, 2, vol 64. </a:t>
            </a:r>
          </a:p>
          <a:p>
            <a:pPr marL="457200" algn="just">
              <a:lnSpc>
                <a:spcPct val="107000"/>
              </a:lnSpc>
            </a:pPr>
            <a:r>
              <a:rPr lang="fr-FR" sz="4800" dirty="0">
                <a:effectLst/>
                <a:latin typeface="Verdana" panose="020B0604030504040204" pitchFamily="34" charset="0"/>
                <a:ea typeface="Verdana" panose="020B0604030504040204" pitchFamily="34" charset="0"/>
                <a:cs typeface="Times New Roman" panose="02020603050405020304" pitchFamily="18" charset="0"/>
              </a:rPr>
              <a:t>LEROY-RIVIERRE, Orane. EL OUAZZANI, Houria. RAYNAUD, Anne. (2021). Evaluation du programme d’accompagnement de la parentalité « Ateliers parents » : la sécurité affective dans la relation parent-enfant. Devenir, 1, vol. 33, pp 69-88. </a:t>
            </a:r>
          </a:p>
          <a:p>
            <a:pPr marL="457200" algn="just">
              <a:lnSpc>
                <a:spcPct val="107000"/>
              </a:lnSpc>
            </a:pPr>
            <a:r>
              <a:rPr lang="fr-FR" sz="4800" dirty="0">
                <a:solidFill>
                  <a:srgbClr val="333333"/>
                </a:solidFill>
                <a:effectLst/>
                <a:latin typeface="Verdana" panose="020B0604030504040204" pitchFamily="34" charset="0"/>
                <a:ea typeface="Verdana" panose="020B0604030504040204" pitchFamily="34" charset="0"/>
                <a:cs typeface="Calibri" panose="020F0502020204030204" pitchFamily="34" charset="0"/>
              </a:rPr>
              <a:t>MARTIN, Claude. LELOUP, Xavier.  (2020). La parentalisation du social. Lien social et Politiques, (85), 5–18. </a:t>
            </a:r>
            <a:endParaRPr lang="fr-FR" sz="4800" dirty="0">
              <a:effectLst/>
              <a:latin typeface="Verdana" panose="020B0604030504040204" pitchFamily="34" charset="0"/>
              <a:ea typeface="Verdana" panose="020B0604030504040204" pitchFamily="34" charset="0"/>
              <a:cs typeface="Times New Roman" panose="02020603050405020304" pitchFamily="18" charset="0"/>
            </a:endParaRPr>
          </a:p>
          <a:p>
            <a:pPr marL="457200" algn="just">
              <a:lnSpc>
                <a:spcPct val="107000"/>
              </a:lnSpc>
            </a:pPr>
            <a:r>
              <a:rPr lang="fr-FR" sz="4800" dirty="0">
                <a:solidFill>
                  <a:srgbClr val="333333"/>
                </a:solidFill>
                <a:effectLst/>
                <a:latin typeface="Verdana" panose="020B0604030504040204" pitchFamily="34" charset="0"/>
                <a:ea typeface="Verdana" panose="020B0604030504040204" pitchFamily="34" charset="0"/>
                <a:cs typeface="Calibri" panose="020F0502020204030204" pitchFamily="34" charset="0"/>
              </a:rPr>
              <a:t>MARTIN, Claude. BUZAUD, Julia. DITER, Kevin. PERRON, Zoé. (2020). Enfance, bien-être, parentalité. Synthèse des travaux de la Chaire </a:t>
            </a:r>
            <a:r>
              <a:rPr lang="fr-FR" sz="4800" dirty="0" err="1">
                <a:solidFill>
                  <a:srgbClr val="333333"/>
                </a:solidFill>
                <a:effectLst/>
                <a:latin typeface="Verdana" panose="020B0604030504040204" pitchFamily="34" charset="0"/>
                <a:ea typeface="Verdana" panose="020B0604030504040204" pitchFamily="34" charset="0"/>
                <a:cs typeface="Calibri" panose="020F0502020204030204" pitchFamily="34" charset="0"/>
              </a:rPr>
              <a:t>Cnaf</a:t>
            </a:r>
            <a:r>
              <a:rPr lang="fr-FR" sz="4800" dirty="0">
                <a:solidFill>
                  <a:srgbClr val="333333"/>
                </a:solidFill>
                <a:effectLst/>
                <a:latin typeface="Verdana" panose="020B0604030504040204" pitchFamily="34" charset="0"/>
                <a:ea typeface="Verdana" panose="020B0604030504040204" pitchFamily="34" charset="0"/>
                <a:cs typeface="Calibri" panose="020F0502020204030204" pitchFamily="34" charset="0"/>
              </a:rPr>
              <a:t> de 2017 à 2020. Dossier d’étude, collection des documents de travail de la </a:t>
            </a:r>
            <a:r>
              <a:rPr lang="fr-FR" sz="4800" dirty="0" err="1">
                <a:solidFill>
                  <a:srgbClr val="333333"/>
                </a:solidFill>
                <a:effectLst/>
                <a:latin typeface="Verdana" panose="020B0604030504040204" pitchFamily="34" charset="0"/>
                <a:ea typeface="Verdana" panose="020B0604030504040204" pitchFamily="34" charset="0"/>
                <a:cs typeface="Calibri" panose="020F0502020204030204" pitchFamily="34" charset="0"/>
              </a:rPr>
              <a:t>Cnaf</a:t>
            </a:r>
            <a:r>
              <a:rPr lang="fr-FR" sz="4800" dirty="0">
                <a:solidFill>
                  <a:srgbClr val="333333"/>
                </a:solidFill>
                <a:effectLst/>
                <a:latin typeface="Verdana" panose="020B0604030504040204" pitchFamily="34" charset="0"/>
                <a:ea typeface="Verdana" panose="020B0604030504040204" pitchFamily="34" charset="0"/>
                <a:cs typeface="Calibri" panose="020F0502020204030204" pitchFamily="34" charset="0"/>
              </a:rPr>
              <a:t>, n° 216, 59 p. </a:t>
            </a:r>
            <a:endParaRPr lang="fr-FR" sz="4800" dirty="0">
              <a:effectLst/>
              <a:latin typeface="Verdana" panose="020B0604030504040204" pitchFamily="34" charset="0"/>
              <a:ea typeface="Verdana" panose="020B0604030504040204" pitchFamily="34" charset="0"/>
              <a:cs typeface="Times New Roman" panose="02020603050405020304" pitchFamily="18" charset="0"/>
            </a:endParaRPr>
          </a:p>
          <a:p>
            <a:pPr indent="0" algn="just">
              <a:lnSpc>
                <a:spcPct val="107000"/>
              </a:lnSpc>
              <a:spcAft>
                <a:spcPts val="800"/>
              </a:spcAft>
              <a:buNone/>
            </a:pPr>
            <a:endParaRPr lang="fr-FR" sz="440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4" name="Espace réservé du pied de page 3">
            <a:extLst>
              <a:ext uri="{FF2B5EF4-FFF2-40B4-BE49-F238E27FC236}">
                <a16:creationId xmlns:a16="http://schemas.microsoft.com/office/drawing/2014/main" id="{CEC44F81-ABC0-C041-FE96-6FE0D3DED228}"/>
              </a:ext>
            </a:extLst>
          </p:cNvPr>
          <p:cNvSpPr>
            <a:spLocks noGrp="1"/>
          </p:cNvSpPr>
          <p:nvPr>
            <p:ph type="ftr" sz="quarter" idx="11"/>
          </p:nvPr>
        </p:nvSpPr>
        <p:spPr/>
        <p:txBody>
          <a:bodyPr/>
          <a:lstStyle/>
          <a:p>
            <a:r>
              <a:rPr lang="fr-FR"/>
              <a:t>M.Fourdrignier. Réseau parentalité Remiremont. 01/07/2022. </a:t>
            </a:r>
          </a:p>
        </p:txBody>
      </p:sp>
      <p:sp>
        <p:nvSpPr>
          <p:cNvPr id="5" name="Espace réservé du numéro de diapositive 4">
            <a:extLst>
              <a:ext uri="{FF2B5EF4-FFF2-40B4-BE49-F238E27FC236}">
                <a16:creationId xmlns:a16="http://schemas.microsoft.com/office/drawing/2014/main" id="{2D50BE8F-B960-C6E2-63DC-2C0847B603E0}"/>
              </a:ext>
            </a:extLst>
          </p:cNvPr>
          <p:cNvSpPr>
            <a:spLocks noGrp="1"/>
          </p:cNvSpPr>
          <p:nvPr>
            <p:ph type="sldNum" sz="quarter" idx="12"/>
          </p:nvPr>
        </p:nvSpPr>
        <p:spPr/>
        <p:txBody>
          <a:bodyPr/>
          <a:lstStyle/>
          <a:p>
            <a:fld id="{DAA613A4-08DF-4B2F-B432-F9470F336116}" type="slidenum">
              <a:rPr lang="fr-FR" smtClean="0"/>
              <a:t>21</a:t>
            </a:fld>
            <a:endParaRPr lang="fr-FR"/>
          </a:p>
        </p:txBody>
      </p:sp>
    </p:spTree>
    <p:extLst>
      <p:ext uri="{BB962C8B-B14F-4D97-AF65-F5344CB8AC3E}">
        <p14:creationId xmlns:p14="http://schemas.microsoft.com/office/powerpoint/2010/main" val="1476073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097E2A-D96E-0E6A-1B01-DCCFAE972C77}"/>
              </a:ext>
            </a:extLst>
          </p:cNvPr>
          <p:cNvSpPr>
            <a:spLocks noGrp="1"/>
          </p:cNvSpPr>
          <p:nvPr>
            <p:ph type="title"/>
          </p:nvPr>
        </p:nvSpPr>
        <p:spPr/>
        <p:txBody>
          <a:bodyPr/>
          <a:lstStyle/>
          <a:p>
            <a:pPr algn="ctr"/>
            <a:r>
              <a:rPr lang="fr-FR"/>
              <a:t>Pour aller plus loin (2). </a:t>
            </a:r>
          </a:p>
        </p:txBody>
      </p:sp>
      <p:sp>
        <p:nvSpPr>
          <p:cNvPr id="3" name="Espace réservé du contenu 2">
            <a:extLst>
              <a:ext uri="{FF2B5EF4-FFF2-40B4-BE49-F238E27FC236}">
                <a16:creationId xmlns:a16="http://schemas.microsoft.com/office/drawing/2014/main" id="{095647BD-4B34-D80E-2324-AF438A01851C}"/>
              </a:ext>
            </a:extLst>
          </p:cNvPr>
          <p:cNvSpPr>
            <a:spLocks noGrp="1"/>
          </p:cNvSpPr>
          <p:nvPr>
            <p:ph idx="1"/>
          </p:nvPr>
        </p:nvSpPr>
        <p:spPr/>
        <p:txBody>
          <a:bodyPr>
            <a:normAutofit fontScale="25000" lnSpcReduction="20000"/>
          </a:bodyPr>
          <a:lstStyle/>
          <a:p>
            <a:pPr marL="685800" indent="-457200" algn="just">
              <a:lnSpc>
                <a:spcPct val="107000"/>
              </a:lnSpc>
            </a:pPr>
            <a:r>
              <a:rPr lang="fr-FR" sz="4400" dirty="0">
                <a:latin typeface="Verdana" panose="020B0604030504040204" pitchFamily="34" charset="0"/>
                <a:ea typeface="Verdana" panose="020B0604030504040204" pitchFamily="34" charset="0"/>
                <a:cs typeface="Times New Roman" panose="02020603050405020304" pitchFamily="18" charset="0"/>
              </a:rPr>
              <a:t>MARTIN, Claude. PERRON, Zoé. BUZAUD, Julia. (2019).  Le bien-être de l’enfant : évolution d’une notion, ambiguïtés des dimensions et mesures.   Enfances Familles Générations, 33.   </a:t>
            </a:r>
            <a:r>
              <a:rPr lang="fr-FR" sz="4400" dirty="0">
                <a:latin typeface="Verdana" panose="020B0604030504040204" pitchFamily="34" charset="0"/>
                <a:ea typeface="Verdana" panose="020B060403050404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http://journals.openedition.org/efg/9185</a:t>
            </a:r>
            <a:r>
              <a:rPr lang="fr-FR" sz="4400" dirty="0">
                <a:latin typeface="Verdana" panose="020B0604030504040204" pitchFamily="34" charset="0"/>
                <a:ea typeface="Verdana" panose="020B0604030504040204" pitchFamily="34" charset="0"/>
                <a:cs typeface="Times New Roman" panose="02020603050405020304" pitchFamily="18" charset="0"/>
              </a:rPr>
              <a:t> </a:t>
            </a:r>
          </a:p>
          <a:p>
            <a:pPr marL="685800" indent="-457200" algn="just">
              <a:lnSpc>
                <a:spcPct val="107000"/>
              </a:lnSpc>
            </a:pPr>
            <a:r>
              <a:rPr lang="fr-FR" sz="4400" dirty="0">
                <a:latin typeface="Verdana" panose="020B0604030504040204" pitchFamily="34" charset="0"/>
                <a:ea typeface="Verdana" panose="020B0604030504040204" pitchFamily="34" charset="0"/>
                <a:cs typeface="Times New Roman" panose="02020603050405020304" pitchFamily="18" charset="0"/>
              </a:rPr>
              <a:t>MENNESSON, Christine Mennesson. NICAISE, Sarah. BERTRAND, Julien. COURT, Martine. (2021).  Des corps de classe ? Stratégies éducatives familiales et inscription corporelle des inégalités sociales in DUPUY, Anne et al. Socialisation familiale des jeunes enfants. </a:t>
            </a:r>
            <a:r>
              <a:rPr lang="fr-FR" sz="4400" dirty="0" err="1">
                <a:latin typeface="Verdana" panose="020B0604030504040204" pitchFamily="34" charset="0"/>
                <a:ea typeface="Verdana" panose="020B0604030504040204" pitchFamily="34" charset="0"/>
                <a:cs typeface="Times New Roman" panose="02020603050405020304" pitchFamily="18" charset="0"/>
              </a:rPr>
              <a:t>Érès</a:t>
            </a:r>
            <a:r>
              <a:rPr lang="fr-FR" sz="4400" dirty="0">
                <a:latin typeface="Verdana" panose="020B0604030504040204" pitchFamily="34" charset="0"/>
                <a:ea typeface="Verdana" panose="020B0604030504040204" pitchFamily="34" charset="0"/>
                <a:cs typeface="Times New Roman" panose="02020603050405020304" pitchFamily="18" charset="0"/>
              </a:rPr>
              <a:t>, coll.  Enfance &amp; parentalité, pp 63-74. </a:t>
            </a:r>
          </a:p>
          <a:p>
            <a:pPr marL="685800" indent="-457200" algn="just">
              <a:lnSpc>
                <a:spcPct val="107000"/>
              </a:lnSpc>
            </a:pPr>
            <a:r>
              <a:rPr lang="fr-FR" sz="4400" dirty="0">
                <a:latin typeface="Verdana" panose="020B0604030504040204" pitchFamily="34" charset="0"/>
                <a:ea typeface="Verdana" panose="020B0604030504040204" pitchFamily="34" charset="0"/>
                <a:cs typeface="Times New Roman" panose="02020603050405020304" pitchFamily="18" charset="0"/>
              </a:rPr>
              <a:t>MORO, Marie- ROSE. BRISON, Jean-Louis. (2016). Mission bien être et santé des jeunes. 103 p. </a:t>
            </a:r>
          </a:p>
          <a:p>
            <a:pPr marL="685800" indent="-457200" algn="just">
              <a:lnSpc>
                <a:spcPct val="107000"/>
              </a:lnSpc>
            </a:pPr>
            <a:r>
              <a:rPr lang="fr-FR" sz="4400" dirty="0">
                <a:latin typeface="Verdana" panose="020B0604030504040204" pitchFamily="34" charset="0"/>
                <a:ea typeface="Verdana" panose="020B0604030504040204" pitchFamily="34" charset="0"/>
                <a:cs typeface="Times New Roman" panose="02020603050405020304" pitchFamily="18" charset="0"/>
              </a:rPr>
              <a:t>NEYRAND, Gérard. COUM, Daniel. WILPERT, Marie-Dominique. (</a:t>
            </a:r>
            <a:r>
              <a:rPr lang="fr-FR" sz="4400" dirty="0" err="1">
                <a:latin typeface="Verdana" panose="020B0604030504040204" pitchFamily="34" charset="0"/>
                <a:ea typeface="Verdana" panose="020B0604030504040204" pitchFamily="34" charset="0"/>
                <a:cs typeface="Times New Roman" panose="02020603050405020304" pitchFamily="18" charset="0"/>
              </a:rPr>
              <a:t>Dir</a:t>
            </a:r>
            <a:r>
              <a:rPr lang="fr-FR" sz="4400" dirty="0">
                <a:latin typeface="Verdana" panose="020B0604030504040204" pitchFamily="34" charset="0"/>
                <a:ea typeface="Verdana" panose="020B0604030504040204" pitchFamily="34" charset="0"/>
                <a:cs typeface="Times New Roman" panose="02020603050405020304" pitchFamily="18" charset="0"/>
              </a:rPr>
              <a:t>). (2018).  Malaise dans le soutien à la parentalité. Pour une éthique d'intervention. </a:t>
            </a:r>
            <a:r>
              <a:rPr lang="fr-FR" sz="4400" dirty="0" err="1">
                <a:latin typeface="Verdana" panose="020B0604030504040204" pitchFamily="34" charset="0"/>
                <a:ea typeface="Verdana" panose="020B0604030504040204" pitchFamily="34" charset="0"/>
                <a:cs typeface="Times New Roman" panose="02020603050405020304" pitchFamily="18" charset="0"/>
              </a:rPr>
              <a:t>Erès</a:t>
            </a:r>
            <a:r>
              <a:rPr lang="fr-FR" sz="4400" dirty="0">
                <a:latin typeface="Verdana" panose="020B0604030504040204" pitchFamily="34" charset="0"/>
                <a:ea typeface="Verdana" panose="020B0604030504040204" pitchFamily="34" charset="0"/>
                <a:cs typeface="Times New Roman" panose="02020603050405020304" pitchFamily="18" charset="0"/>
              </a:rPr>
              <a:t>, coll. </a:t>
            </a:r>
            <a:r>
              <a:rPr lang="fr-FR" sz="4400" dirty="0">
                <a:latin typeface="Verdana" panose="020B0604030504040204" pitchFamily="34" charset="0"/>
                <a:ea typeface="Verdana" panose="020B060403050404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Enfance et parentalité - Poche</a:t>
            </a:r>
            <a:r>
              <a:rPr lang="fr-FR" sz="4400" dirty="0">
                <a:latin typeface="Verdana" panose="020B0604030504040204" pitchFamily="34" charset="0"/>
                <a:ea typeface="Verdana" panose="020B0604030504040204" pitchFamily="34" charset="0"/>
                <a:cs typeface="Times New Roman" panose="02020603050405020304" pitchFamily="18" charset="0"/>
              </a:rPr>
              <a:t>, 144 p.  </a:t>
            </a:r>
          </a:p>
          <a:p>
            <a:pPr marL="685800" indent="-457200" algn="just">
              <a:lnSpc>
                <a:spcPct val="107000"/>
              </a:lnSpc>
            </a:pPr>
            <a:r>
              <a:rPr lang="fr-FR" sz="4400" dirty="0">
                <a:latin typeface="Verdana" panose="020B0604030504040204" pitchFamily="34" charset="0"/>
                <a:ea typeface="Verdana" panose="020B0604030504040204" pitchFamily="34" charset="0"/>
                <a:cs typeface="Times New Roman" panose="02020603050405020304" pitchFamily="18" charset="0"/>
              </a:rPr>
              <a:t>PERRON, Zoé. BUZAUD, Julia. DITER, Kevin MARTIN, Claude. (2019). Les approches du bien-être. Un champ de recherche multidimensionnel. Revue des politiques sociales et familiales, n°131-132, pp. 119-126; </a:t>
            </a:r>
          </a:p>
          <a:p>
            <a:pPr marL="685800" indent="-457200" algn="just">
              <a:lnSpc>
                <a:spcPct val="107000"/>
              </a:lnSpc>
            </a:pPr>
            <a:r>
              <a:rPr lang="fr-FR" sz="4400" dirty="0">
                <a:latin typeface="Verdana" panose="020B0604030504040204" pitchFamily="34" charset="0"/>
                <a:ea typeface="Verdana" panose="020B0604030504040204" pitchFamily="34" charset="0"/>
                <a:cs typeface="Times New Roman" panose="02020603050405020304" pitchFamily="18" charset="0"/>
              </a:rPr>
              <a:t>RAIL, Geneviève. (2016). La violence de l’impératif du bien-être. Bio-autres, missions de sauvetage et justice sociale. STAPS, 2, n° 112, pp 17-31. </a:t>
            </a:r>
          </a:p>
          <a:p>
            <a:pPr marL="685800" indent="-457200" algn="just">
              <a:lnSpc>
                <a:spcPct val="107000"/>
              </a:lnSpc>
            </a:pPr>
            <a:r>
              <a:rPr lang="fr-FR" sz="4400" dirty="0">
                <a:latin typeface="Verdana" panose="020B0604030504040204" pitchFamily="34" charset="0"/>
                <a:ea typeface="Verdana" panose="020B0604030504040204" pitchFamily="34" charset="0"/>
                <a:cs typeface="Times New Roman" panose="02020603050405020304" pitchFamily="18" charset="0"/>
              </a:rPr>
              <a:t>Revue des politiques sociales et familiales. (2019). Le bien-être des enfants : un enjeu politique / </a:t>
            </a:r>
            <a:r>
              <a:rPr lang="fr-FR" sz="4400" dirty="0" err="1">
                <a:latin typeface="Verdana" panose="020B0604030504040204" pitchFamily="34" charset="0"/>
                <a:ea typeface="Verdana" panose="020B0604030504040204" pitchFamily="34" charset="0"/>
                <a:cs typeface="Times New Roman" panose="02020603050405020304" pitchFamily="18" charset="0"/>
              </a:rPr>
              <a:t>Understanding</a:t>
            </a:r>
            <a:r>
              <a:rPr lang="fr-FR" sz="4400" dirty="0">
                <a:latin typeface="Verdana" panose="020B0604030504040204" pitchFamily="34" charset="0"/>
                <a:ea typeface="Verdana" panose="020B0604030504040204" pitchFamily="34" charset="0"/>
                <a:cs typeface="Times New Roman" panose="02020603050405020304" pitchFamily="18" charset="0"/>
              </a:rPr>
              <a:t> </a:t>
            </a:r>
            <a:r>
              <a:rPr lang="fr-FR" sz="4400" dirty="0" err="1">
                <a:latin typeface="Verdana" panose="020B0604030504040204" pitchFamily="34" charset="0"/>
                <a:ea typeface="Verdana" panose="020B0604030504040204" pitchFamily="34" charset="0"/>
                <a:cs typeface="Times New Roman" panose="02020603050405020304" pitchFamily="18" charset="0"/>
              </a:rPr>
              <a:t>children's</a:t>
            </a:r>
            <a:r>
              <a:rPr lang="fr-FR" sz="4400" dirty="0">
                <a:latin typeface="Verdana" panose="020B0604030504040204" pitchFamily="34" charset="0"/>
                <a:ea typeface="Verdana" panose="020B0604030504040204" pitchFamily="34" charset="0"/>
                <a:cs typeface="Times New Roman" panose="02020603050405020304" pitchFamily="18" charset="0"/>
              </a:rPr>
              <a:t> </a:t>
            </a:r>
            <a:r>
              <a:rPr lang="fr-FR" sz="4400" dirty="0" err="1">
                <a:latin typeface="Verdana" panose="020B0604030504040204" pitchFamily="34" charset="0"/>
                <a:ea typeface="Verdana" panose="020B0604030504040204" pitchFamily="34" charset="0"/>
                <a:cs typeface="Times New Roman" panose="02020603050405020304" pitchFamily="18" charset="0"/>
              </a:rPr>
              <a:t>well-being</a:t>
            </a:r>
            <a:r>
              <a:rPr lang="fr-FR" sz="4400" dirty="0">
                <a:latin typeface="Verdana" panose="020B0604030504040204" pitchFamily="34" charset="0"/>
                <a:ea typeface="Verdana" panose="020B0604030504040204" pitchFamily="34" charset="0"/>
                <a:cs typeface="Times New Roman" panose="02020603050405020304" pitchFamily="18" charset="0"/>
              </a:rPr>
              <a:t>: A </a:t>
            </a:r>
            <a:r>
              <a:rPr lang="fr-FR" sz="4400" dirty="0" err="1">
                <a:latin typeface="Verdana" panose="020B0604030504040204" pitchFamily="34" charset="0"/>
                <a:ea typeface="Verdana" panose="020B0604030504040204" pitchFamily="34" charset="0"/>
                <a:cs typeface="Times New Roman" panose="02020603050405020304" pitchFamily="18" charset="0"/>
              </a:rPr>
              <a:t>political</a:t>
            </a:r>
            <a:r>
              <a:rPr lang="fr-FR" sz="4400" dirty="0">
                <a:latin typeface="Verdana" panose="020B0604030504040204" pitchFamily="34" charset="0"/>
                <a:ea typeface="Verdana" panose="020B0604030504040204" pitchFamily="34" charset="0"/>
                <a:cs typeface="Times New Roman" panose="02020603050405020304" pitchFamily="18" charset="0"/>
              </a:rPr>
              <a:t> issue. 2-3, n) 131-132. </a:t>
            </a:r>
          </a:p>
          <a:p>
            <a:pPr marL="685800" indent="-457200" algn="just">
              <a:lnSpc>
                <a:spcPct val="107000"/>
              </a:lnSpc>
            </a:pPr>
            <a:r>
              <a:rPr lang="fr-FR" sz="4400" dirty="0">
                <a:latin typeface="Verdana" panose="020B0604030504040204" pitchFamily="34" charset="0"/>
                <a:ea typeface="Verdana" panose="020B0604030504040204" pitchFamily="34" charset="0"/>
                <a:cs typeface="Times New Roman" panose="02020603050405020304" pitchFamily="18" charset="0"/>
              </a:rPr>
              <a:t>Revue Française des Affaires Sociales. (2019). Des parentalités bousculées, 4.  </a:t>
            </a:r>
          </a:p>
          <a:p>
            <a:pPr marL="685800" indent="-457200" algn="just">
              <a:lnSpc>
                <a:spcPct val="107000"/>
              </a:lnSpc>
            </a:pPr>
            <a:r>
              <a:rPr lang="fr-FR" sz="4400" dirty="0">
                <a:latin typeface="Verdana" panose="020B0604030504040204" pitchFamily="34" charset="0"/>
                <a:ea typeface="Verdana" panose="020B0604030504040204" pitchFamily="34" charset="0"/>
                <a:cs typeface="Times New Roman" panose="02020603050405020304" pitchFamily="18" charset="0"/>
              </a:rPr>
              <a:t>Spirale. (2019). La parentalité positive ?! 3, n° 91. </a:t>
            </a:r>
          </a:p>
          <a:p>
            <a:pPr marL="514350" indent="-285750">
              <a:lnSpc>
                <a:spcPct val="107000"/>
              </a:lnSpc>
              <a:spcAft>
                <a:spcPts val="800"/>
              </a:spcAft>
            </a:pPr>
            <a:endParaRPr lang="fr-FR" sz="4400" dirty="0">
              <a:effectLst/>
              <a:latin typeface="Verdana" panose="020B0604030504040204" pitchFamily="34" charset="0"/>
              <a:ea typeface="Verdana" panose="020B0604030504040204" pitchFamily="34" charset="0"/>
              <a:cs typeface="Times New Roman" panose="02020603050405020304" pitchFamily="18" charset="0"/>
            </a:endParaRPr>
          </a:p>
          <a:p>
            <a:endParaRPr lang="fr-FR" dirty="0"/>
          </a:p>
        </p:txBody>
      </p:sp>
      <p:sp>
        <p:nvSpPr>
          <p:cNvPr id="4" name="Espace réservé du pied de page 3">
            <a:extLst>
              <a:ext uri="{FF2B5EF4-FFF2-40B4-BE49-F238E27FC236}">
                <a16:creationId xmlns:a16="http://schemas.microsoft.com/office/drawing/2014/main" id="{29AE0A69-E22A-0353-7178-0E8929F9F23E}"/>
              </a:ext>
            </a:extLst>
          </p:cNvPr>
          <p:cNvSpPr>
            <a:spLocks noGrp="1"/>
          </p:cNvSpPr>
          <p:nvPr>
            <p:ph type="ftr" sz="quarter" idx="11"/>
          </p:nvPr>
        </p:nvSpPr>
        <p:spPr/>
        <p:txBody>
          <a:bodyPr/>
          <a:lstStyle/>
          <a:p>
            <a:r>
              <a:rPr lang="fr-FR"/>
              <a:t>M.Fourdrignier. Réseau parentalité Remiremont. 01/07/2022. </a:t>
            </a:r>
          </a:p>
        </p:txBody>
      </p:sp>
      <p:sp>
        <p:nvSpPr>
          <p:cNvPr id="5" name="Espace réservé du numéro de diapositive 4">
            <a:extLst>
              <a:ext uri="{FF2B5EF4-FFF2-40B4-BE49-F238E27FC236}">
                <a16:creationId xmlns:a16="http://schemas.microsoft.com/office/drawing/2014/main" id="{7FE2B59F-4914-E169-4078-71679D311189}"/>
              </a:ext>
            </a:extLst>
          </p:cNvPr>
          <p:cNvSpPr>
            <a:spLocks noGrp="1"/>
          </p:cNvSpPr>
          <p:nvPr>
            <p:ph type="sldNum" sz="quarter" idx="12"/>
          </p:nvPr>
        </p:nvSpPr>
        <p:spPr/>
        <p:txBody>
          <a:bodyPr/>
          <a:lstStyle/>
          <a:p>
            <a:fld id="{DAA613A4-08DF-4B2F-B432-F9470F336116}" type="slidenum">
              <a:rPr lang="fr-FR" smtClean="0"/>
              <a:t>22</a:t>
            </a:fld>
            <a:endParaRPr lang="fr-FR"/>
          </a:p>
        </p:txBody>
      </p:sp>
    </p:spTree>
    <p:extLst>
      <p:ext uri="{BB962C8B-B14F-4D97-AF65-F5344CB8AC3E}">
        <p14:creationId xmlns:p14="http://schemas.microsoft.com/office/powerpoint/2010/main" val="3833305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re 5">
            <a:extLst>
              <a:ext uri="{FF2B5EF4-FFF2-40B4-BE49-F238E27FC236}">
                <a16:creationId xmlns:a16="http://schemas.microsoft.com/office/drawing/2014/main" id="{F41BBEFE-4024-628A-08D3-A50A7D5F46C9}"/>
              </a:ext>
            </a:extLst>
          </p:cNvPr>
          <p:cNvSpPr>
            <a:spLocks noGrp="1"/>
          </p:cNvSpPr>
          <p:nvPr>
            <p:ph type="title"/>
          </p:nvPr>
        </p:nvSpPr>
        <p:spPr>
          <a:xfrm>
            <a:off x="838200" y="365125"/>
            <a:ext cx="10515600" cy="1325563"/>
          </a:xfrm>
        </p:spPr>
        <p:txBody>
          <a:bodyPr>
            <a:normAutofit/>
          </a:bodyPr>
          <a:lstStyle/>
          <a:p>
            <a:pPr marL="857250" indent="-857250">
              <a:buFont typeface="+mj-lt"/>
              <a:buAutoNum type="romanUcPeriod"/>
            </a:pPr>
            <a:r>
              <a:rPr lang="fr-FR" sz="4200" b="1" dirty="0">
                <a:latin typeface="Verdana" panose="020B0604030504040204" pitchFamily="34" charset="0"/>
                <a:ea typeface="Verdana" panose="020B0604030504040204" pitchFamily="34" charset="0"/>
              </a:rPr>
              <a:t>Contexte et cadre du questionnement</a:t>
            </a:r>
            <a:endParaRPr lang="fr-FR" sz="4200" dirty="0">
              <a:latin typeface="Verdana" panose="020B0604030504040204" pitchFamily="34" charset="0"/>
              <a:ea typeface="Verdana" panose="020B0604030504040204" pitchFamily="34" charset="0"/>
            </a:endParaRPr>
          </a:p>
        </p:txBody>
      </p:sp>
      <p:sp>
        <p:nvSpPr>
          <p:cNvPr id="2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Espace réservé du contenu 6">
            <a:extLst>
              <a:ext uri="{FF2B5EF4-FFF2-40B4-BE49-F238E27FC236}">
                <a16:creationId xmlns:a16="http://schemas.microsoft.com/office/drawing/2014/main" id="{070E2E4A-5A9D-ADE8-C7BF-0962BBB5AC30}"/>
              </a:ext>
            </a:extLst>
          </p:cNvPr>
          <p:cNvSpPr>
            <a:spLocks noGrp="1"/>
          </p:cNvSpPr>
          <p:nvPr>
            <p:ph idx="1"/>
          </p:nvPr>
        </p:nvSpPr>
        <p:spPr>
          <a:xfrm>
            <a:off x="838200" y="1929384"/>
            <a:ext cx="10515600" cy="4251960"/>
          </a:xfrm>
        </p:spPr>
        <p:txBody>
          <a:bodyPr>
            <a:normAutofit/>
          </a:bodyPr>
          <a:lstStyle/>
          <a:p>
            <a:pPr marL="457200" indent="-457200">
              <a:buFont typeface="+mj-lt"/>
              <a:buAutoNum type="alphaUcPeriod"/>
            </a:pPr>
            <a:r>
              <a:rPr lang="fr-FR" b="1" dirty="0">
                <a:latin typeface="Verdana" panose="020B0604030504040204" pitchFamily="34" charset="0"/>
                <a:ea typeface="Verdana" panose="020B0604030504040204" pitchFamily="34" charset="0"/>
              </a:rPr>
              <a:t>Le croisement de politiques publiques. </a:t>
            </a:r>
          </a:p>
          <a:p>
            <a:endParaRPr lang="fr-FR" sz="2200" dirty="0"/>
          </a:p>
          <a:p>
            <a:pPr lvl="1"/>
            <a:r>
              <a:rPr lang="fr-FR" dirty="0">
                <a:latin typeface="Verdana" panose="020B0604030504040204" pitchFamily="34" charset="0"/>
                <a:ea typeface="Verdana" panose="020B0604030504040204" pitchFamily="34" charset="0"/>
              </a:rPr>
              <a:t>Deux politiques publiques : la territorialisation de la santé et le soutien à la parentalité. </a:t>
            </a:r>
          </a:p>
          <a:p>
            <a:pPr lvl="1"/>
            <a:endParaRPr lang="fr-FR" dirty="0">
              <a:latin typeface="Verdana" panose="020B0604030504040204" pitchFamily="34" charset="0"/>
              <a:ea typeface="Verdana" panose="020B0604030504040204" pitchFamily="34" charset="0"/>
            </a:endParaRPr>
          </a:p>
          <a:p>
            <a:pPr lvl="1"/>
            <a:r>
              <a:rPr lang="fr-FR" dirty="0">
                <a:latin typeface="Verdana" panose="020B0604030504040204" pitchFamily="34" charset="0"/>
                <a:ea typeface="Verdana" panose="020B0604030504040204" pitchFamily="34" charset="0"/>
              </a:rPr>
              <a:t>L’articulation de ces deux politiques (figure 1)</a:t>
            </a:r>
          </a:p>
          <a:p>
            <a:pPr lvl="1"/>
            <a:endParaRPr lang="fr-FR" dirty="0">
              <a:latin typeface="Verdana" panose="020B0604030504040204" pitchFamily="34" charset="0"/>
              <a:ea typeface="Verdana" panose="020B0604030504040204" pitchFamily="34" charset="0"/>
            </a:endParaRPr>
          </a:p>
          <a:p>
            <a:pPr lvl="1"/>
            <a:r>
              <a:rPr lang="fr-FR" dirty="0">
                <a:latin typeface="Verdana" panose="020B0604030504040204" pitchFamily="34" charset="0"/>
                <a:ea typeface="Verdana" panose="020B0604030504040204" pitchFamily="34" charset="0"/>
              </a:rPr>
              <a:t>Les usages des termes de la santé et de la parentalité dans les documents (figure 2) </a:t>
            </a:r>
          </a:p>
        </p:txBody>
      </p:sp>
      <p:sp>
        <p:nvSpPr>
          <p:cNvPr id="4" name="Espace réservé du pied de page 3">
            <a:extLst>
              <a:ext uri="{FF2B5EF4-FFF2-40B4-BE49-F238E27FC236}">
                <a16:creationId xmlns:a16="http://schemas.microsoft.com/office/drawing/2014/main" id="{0B8BF348-FE6D-4FFA-97FE-968B3F925C41}"/>
              </a:ext>
            </a:extLst>
          </p:cNvPr>
          <p:cNvSpPr>
            <a:spLocks noGrp="1"/>
          </p:cNvSpPr>
          <p:nvPr>
            <p:ph type="ftr" sz="quarter" idx="11"/>
          </p:nvPr>
        </p:nvSpPr>
        <p:spPr>
          <a:xfrm>
            <a:off x="4038600" y="6356350"/>
            <a:ext cx="4114800" cy="365125"/>
          </a:xfrm>
        </p:spPr>
        <p:txBody>
          <a:bodyPr>
            <a:normAutofit/>
          </a:bodyPr>
          <a:lstStyle/>
          <a:p>
            <a:pPr>
              <a:spcAft>
                <a:spcPts val="600"/>
              </a:spcAft>
            </a:pPr>
            <a:r>
              <a:rPr lang="fr-FR"/>
              <a:t>M.Fourdrignier. Réseau parentalité Remiremont. 01/07/2022. </a:t>
            </a:r>
          </a:p>
        </p:txBody>
      </p:sp>
      <p:sp>
        <p:nvSpPr>
          <p:cNvPr id="5" name="Espace réservé du numéro de diapositive 4">
            <a:extLst>
              <a:ext uri="{FF2B5EF4-FFF2-40B4-BE49-F238E27FC236}">
                <a16:creationId xmlns:a16="http://schemas.microsoft.com/office/drawing/2014/main" id="{2512DF36-3FBF-DDE6-B22A-DC3EBA3758F3}"/>
              </a:ext>
            </a:extLst>
          </p:cNvPr>
          <p:cNvSpPr>
            <a:spLocks noGrp="1"/>
          </p:cNvSpPr>
          <p:nvPr>
            <p:ph type="sldNum" sz="quarter" idx="12"/>
          </p:nvPr>
        </p:nvSpPr>
        <p:spPr>
          <a:xfrm>
            <a:off x="8610600" y="6356350"/>
            <a:ext cx="2743200" cy="365125"/>
          </a:xfrm>
        </p:spPr>
        <p:txBody>
          <a:bodyPr>
            <a:normAutofit/>
          </a:bodyPr>
          <a:lstStyle/>
          <a:p>
            <a:pPr>
              <a:spcAft>
                <a:spcPts val="600"/>
              </a:spcAft>
            </a:pPr>
            <a:fld id="{DAA613A4-08DF-4B2F-B432-F9470F336116}" type="slidenum">
              <a:rPr lang="fr-FR" smtClean="0"/>
              <a:pPr>
                <a:spcAft>
                  <a:spcPts val="600"/>
                </a:spcAft>
              </a:pPr>
              <a:t>3</a:t>
            </a:fld>
            <a:endParaRPr lang="fr-FR"/>
          </a:p>
        </p:txBody>
      </p:sp>
    </p:spTree>
    <p:extLst>
      <p:ext uri="{BB962C8B-B14F-4D97-AF65-F5344CB8AC3E}">
        <p14:creationId xmlns:p14="http://schemas.microsoft.com/office/powerpoint/2010/main" val="827277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DA2E7C1E-2B5A-4BBA-AE51-1CD8C19309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
            <a:extLst>
              <a:ext uri="{FF2B5EF4-FFF2-40B4-BE49-F238E27FC236}">
                <a16:creationId xmlns:a16="http://schemas.microsoft.com/office/drawing/2014/main" id="{43DF76B1-5174-4FAF-9D19-FFEE984268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0 h 5416094"/>
              <a:gd name="connsiteX1" fmla="*/ 552069 w 10515600"/>
              <a:gd name="connsiteY1" fmla="*/ 0 h 5416094"/>
              <a:gd name="connsiteX2" fmla="*/ 893826 w 10515600"/>
              <a:gd name="connsiteY2" fmla="*/ 0 h 5416094"/>
              <a:gd name="connsiteX3" fmla="*/ 1761363 w 10515600"/>
              <a:gd name="connsiteY3" fmla="*/ 0 h 5416094"/>
              <a:gd name="connsiteX4" fmla="*/ 2313432 w 10515600"/>
              <a:gd name="connsiteY4" fmla="*/ 0 h 5416094"/>
              <a:gd name="connsiteX5" fmla="*/ 2865501 w 10515600"/>
              <a:gd name="connsiteY5" fmla="*/ 0 h 5416094"/>
              <a:gd name="connsiteX6" fmla="*/ 3733038 w 10515600"/>
              <a:gd name="connsiteY6" fmla="*/ 0 h 5416094"/>
              <a:gd name="connsiteX7" fmla="*/ 4179951 w 10515600"/>
              <a:gd name="connsiteY7" fmla="*/ 0 h 5416094"/>
              <a:gd name="connsiteX8" fmla="*/ 5047488 w 10515600"/>
              <a:gd name="connsiteY8" fmla="*/ 0 h 5416094"/>
              <a:gd name="connsiteX9" fmla="*/ 5915025 w 10515600"/>
              <a:gd name="connsiteY9" fmla="*/ 0 h 5416094"/>
              <a:gd name="connsiteX10" fmla="*/ 6572250 w 10515600"/>
              <a:gd name="connsiteY10" fmla="*/ 0 h 5416094"/>
              <a:gd name="connsiteX11" fmla="*/ 7439787 w 10515600"/>
              <a:gd name="connsiteY11" fmla="*/ 0 h 5416094"/>
              <a:gd name="connsiteX12" fmla="*/ 7991856 w 10515600"/>
              <a:gd name="connsiteY12" fmla="*/ 0 h 5416094"/>
              <a:gd name="connsiteX13" fmla="*/ 8543925 w 10515600"/>
              <a:gd name="connsiteY13" fmla="*/ 0 h 5416094"/>
              <a:gd name="connsiteX14" fmla="*/ 9306306 w 10515600"/>
              <a:gd name="connsiteY14" fmla="*/ 0 h 5416094"/>
              <a:gd name="connsiteX15" fmla="*/ 9858375 w 10515600"/>
              <a:gd name="connsiteY15" fmla="*/ 0 h 5416094"/>
              <a:gd name="connsiteX16" fmla="*/ 10515600 w 10515600"/>
              <a:gd name="connsiteY16" fmla="*/ 0 h 5416094"/>
              <a:gd name="connsiteX17" fmla="*/ 10515600 w 10515600"/>
              <a:gd name="connsiteY17" fmla="*/ 785334 h 5416094"/>
              <a:gd name="connsiteX18" fmla="*/ 10515600 w 10515600"/>
              <a:gd name="connsiteY18" fmla="*/ 1516506 h 5416094"/>
              <a:gd name="connsiteX19" fmla="*/ 10515600 w 10515600"/>
              <a:gd name="connsiteY19" fmla="*/ 2247679 h 5416094"/>
              <a:gd name="connsiteX20" fmla="*/ 10515600 w 10515600"/>
              <a:gd name="connsiteY20" fmla="*/ 2762208 h 5416094"/>
              <a:gd name="connsiteX21" fmla="*/ 10515600 w 10515600"/>
              <a:gd name="connsiteY21" fmla="*/ 3330898 h 5416094"/>
              <a:gd name="connsiteX22" fmla="*/ 10515600 w 10515600"/>
              <a:gd name="connsiteY22" fmla="*/ 4062071 h 5416094"/>
              <a:gd name="connsiteX23" fmla="*/ 10515600 w 10515600"/>
              <a:gd name="connsiteY23" fmla="*/ 4684921 h 5416094"/>
              <a:gd name="connsiteX24" fmla="*/ 10515600 w 10515600"/>
              <a:gd name="connsiteY24" fmla="*/ 5416094 h 5416094"/>
              <a:gd name="connsiteX25" fmla="*/ 9753219 w 10515600"/>
              <a:gd name="connsiteY25" fmla="*/ 5416094 h 5416094"/>
              <a:gd name="connsiteX26" fmla="*/ 9411462 w 10515600"/>
              <a:gd name="connsiteY26" fmla="*/ 5416094 h 5416094"/>
              <a:gd name="connsiteX27" fmla="*/ 8754237 w 10515600"/>
              <a:gd name="connsiteY27" fmla="*/ 5416094 h 5416094"/>
              <a:gd name="connsiteX28" fmla="*/ 8307324 w 10515600"/>
              <a:gd name="connsiteY28" fmla="*/ 5416094 h 5416094"/>
              <a:gd name="connsiteX29" fmla="*/ 7544943 w 10515600"/>
              <a:gd name="connsiteY29" fmla="*/ 5416094 h 5416094"/>
              <a:gd name="connsiteX30" fmla="*/ 7098030 w 10515600"/>
              <a:gd name="connsiteY30" fmla="*/ 5416094 h 5416094"/>
              <a:gd name="connsiteX31" fmla="*/ 6335649 w 10515600"/>
              <a:gd name="connsiteY31" fmla="*/ 5416094 h 5416094"/>
              <a:gd name="connsiteX32" fmla="*/ 5993892 w 10515600"/>
              <a:gd name="connsiteY32" fmla="*/ 5416094 h 5416094"/>
              <a:gd name="connsiteX33" fmla="*/ 5231511 w 10515600"/>
              <a:gd name="connsiteY33" fmla="*/ 5416094 h 5416094"/>
              <a:gd name="connsiteX34" fmla="*/ 4784598 w 10515600"/>
              <a:gd name="connsiteY34" fmla="*/ 5416094 h 5416094"/>
              <a:gd name="connsiteX35" fmla="*/ 4442841 w 10515600"/>
              <a:gd name="connsiteY35" fmla="*/ 5416094 h 5416094"/>
              <a:gd name="connsiteX36" fmla="*/ 3995928 w 10515600"/>
              <a:gd name="connsiteY36" fmla="*/ 5416094 h 5416094"/>
              <a:gd name="connsiteX37" fmla="*/ 3233547 w 10515600"/>
              <a:gd name="connsiteY37" fmla="*/ 5416094 h 5416094"/>
              <a:gd name="connsiteX38" fmla="*/ 2786634 w 10515600"/>
              <a:gd name="connsiteY38" fmla="*/ 5416094 h 5416094"/>
              <a:gd name="connsiteX39" fmla="*/ 2444877 w 10515600"/>
              <a:gd name="connsiteY39" fmla="*/ 5416094 h 5416094"/>
              <a:gd name="connsiteX40" fmla="*/ 1997964 w 10515600"/>
              <a:gd name="connsiteY40" fmla="*/ 5416094 h 5416094"/>
              <a:gd name="connsiteX41" fmla="*/ 1445895 w 10515600"/>
              <a:gd name="connsiteY41" fmla="*/ 5416094 h 5416094"/>
              <a:gd name="connsiteX42" fmla="*/ 788670 w 10515600"/>
              <a:gd name="connsiteY42" fmla="*/ 5416094 h 5416094"/>
              <a:gd name="connsiteX43" fmla="*/ 0 w 10515600"/>
              <a:gd name="connsiteY43" fmla="*/ 5416094 h 5416094"/>
              <a:gd name="connsiteX44" fmla="*/ 0 w 10515600"/>
              <a:gd name="connsiteY44" fmla="*/ 4630760 h 5416094"/>
              <a:gd name="connsiteX45" fmla="*/ 0 w 10515600"/>
              <a:gd name="connsiteY45" fmla="*/ 3953749 h 5416094"/>
              <a:gd name="connsiteX46" fmla="*/ 0 w 10515600"/>
              <a:gd name="connsiteY46" fmla="*/ 3276737 h 5416094"/>
              <a:gd name="connsiteX47" fmla="*/ 0 w 10515600"/>
              <a:gd name="connsiteY47" fmla="*/ 2599725 h 5416094"/>
              <a:gd name="connsiteX48" fmla="*/ 0 w 10515600"/>
              <a:gd name="connsiteY48" fmla="*/ 1922713 h 5416094"/>
              <a:gd name="connsiteX49" fmla="*/ 0 w 10515600"/>
              <a:gd name="connsiteY49" fmla="*/ 1299863 h 5416094"/>
              <a:gd name="connsiteX50" fmla="*/ 0 w 10515600"/>
              <a:gd name="connsiteY5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15600" h="5416094"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noFill/>
          <a:ln w="4762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Espace réservé du pied de page 1">
            <a:extLst>
              <a:ext uri="{FF2B5EF4-FFF2-40B4-BE49-F238E27FC236}">
                <a16:creationId xmlns:a16="http://schemas.microsoft.com/office/drawing/2014/main" id="{BD574127-6FE6-6DD1-8475-4B7069E9B2E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M.Fourdrignier. Réseau parentalité Remiremont. 01/07/2022. </a:t>
            </a:r>
          </a:p>
        </p:txBody>
      </p:sp>
      <p:sp>
        <p:nvSpPr>
          <p:cNvPr id="3" name="Espace réservé du numéro de diapositive 2">
            <a:extLst>
              <a:ext uri="{FF2B5EF4-FFF2-40B4-BE49-F238E27FC236}">
                <a16:creationId xmlns:a16="http://schemas.microsoft.com/office/drawing/2014/main" id="{C5AC652E-EAB0-A002-015F-500533631A25}"/>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DAA613A4-08DF-4B2F-B432-F9470F336116}" type="slidenum">
              <a:rPr lang="en-US" smtClean="0"/>
              <a:pPr>
                <a:spcAft>
                  <a:spcPts val="600"/>
                </a:spcAft>
              </a:pPr>
              <a:t>4</a:t>
            </a:fld>
            <a:endParaRPr lang="en-US"/>
          </a:p>
        </p:txBody>
      </p:sp>
      <p:graphicFrame>
        <p:nvGraphicFramePr>
          <p:cNvPr id="4" name="Tableau 4">
            <a:extLst>
              <a:ext uri="{FF2B5EF4-FFF2-40B4-BE49-F238E27FC236}">
                <a16:creationId xmlns:a16="http://schemas.microsoft.com/office/drawing/2014/main" id="{2ACE8982-7ACB-3CF0-6A21-FD147D9BDF83}"/>
              </a:ext>
            </a:extLst>
          </p:cNvPr>
          <p:cNvGraphicFramePr>
            <a:graphicFrameLocks noGrp="1"/>
          </p:cNvGraphicFramePr>
          <p:nvPr>
            <p:extLst>
              <p:ext uri="{D42A27DB-BD31-4B8C-83A1-F6EECF244321}">
                <p14:modId xmlns:p14="http://schemas.microsoft.com/office/powerpoint/2010/main" val="1873143462"/>
              </p:ext>
            </p:extLst>
          </p:nvPr>
        </p:nvGraphicFramePr>
        <p:xfrm>
          <a:off x="1872665" y="914400"/>
          <a:ext cx="8370472" cy="5020111"/>
        </p:xfrm>
        <a:graphic>
          <a:graphicData uri="http://schemas.openxmlformats.org/drawingml/2006/table">
            <a:tbl>
              <a:tblPr firstRow="1" bandRow="1">
                <a:tableStyleId>{5C22544A-7EE6-4342-B048-85BDC9FD1C3A}</a:tableStyleId>
              </a:tblPr>
              <a:tblGrid>
                <a:gridCol w="1370009">
                  <a:extLst>
                    <a:ext uri="{9D8B030D-6E8A-4147-A177-3AD203B41FA5}">
                      <a16:colId xmlns:a16="http://schemas.microsoft.com/office/drawing/2014/main" val="1410117844"/>
                    </a:ext>
                  </a:extLst>
                </a:gridCol>
                <a:gridCol w="1942361">
                  <a:extLst>
                    <a:ext uri="{9D8B030D-6E8A-4147-A177-3AD203B41FA5}">
                      <a16:colId xmlns:a16="http://schemas.microsoft.com/office/drawing/2014/main" val="2540260702"/>
                    </a:ext>
                  </a:extLst>
                </a:gridCol>
                <a:gridCol w="1318473">
                  <a:extLst>
                    <a:ext uri="{9D8B030D-6E8A-4147-A177-3AD203B41FA5}">
                      <a16:colId xmlns:a16="http://schemas.microsoft.com/office/drawing/2014/main" val="809361222"/>
                    </a:ext>
                  </a:extLst>
                </a:gridCol>
                <a:gridCol w="1789314">
                  <a:extLst>
                    <a:ext uri="{9D8B030D-6E8A-4147-A177-3AD203B41FA5}">
                      <a16:colId xmlns:a16="http://schemas.microsoft.com/office/drawing/2014/main" val="2938651451"/>
                    </a:ext>
                  </a:extLst>
                </a:gridCol>
                <a:gridCol w="959983">
                  <a:extLst>
                    <a:ext uri="{9D8B030D-6E8A-4147-A177-3AD203B41FA5}">
                      <a16:colId xmlns:a16="http://schemas.microsoft.com/office/drawing/2014/main" val="1950213315"/>
                    </a:ext>
                  </a:extLst>
                </a:gridCol>
                <a:gridCol w="990332">
                  <a:extLst>
                    <a:ext uri="{9D8B030D-6E8A-4147-A177-3AD203B41FA5}">
                      <a16:colId xmlns:a16="http://schemas.microsoft.com/office/drawing/2014/main" val="2680465980"/>
                    </a:ext>
                  </a:extLst>
                </a:gridCol>
              </a:tblGrid>
              <a:tr h="968091">
                <a:tc>
                  <a:txBody>
                    <a:bodyPr/>
                    <a:lstStyle/>
                    <a:p>
                      <a:pPr algn="ctr"/>
                      <a:r>
                        <a:rPr lang="fr-FR" sz="1400"/>
                        <a:t>Acteur public</a:t>
                      </a:r>
                    </a:p>
                    <a:p>
                      <a:pPr algn="ctr"/>
                      <a:endParaRPr lang="fr-FR" sz="1400"/>
                    </a:p>
                    <a:p>
                      <a:pPr algn="ctr"/>
                      <a:r>
                        <a:rPr lang="fr-FR" sz="1400"/>
                        <a:t>Niveau</a:t>
                      </a:r>
                    </a:p>
                    <a:p>
                      <a:pPr algn="ctr"/>
                      <a:r>
                        <a:rPr lang="fr-FR" sz="1400"/>
                        <a:t> territorial</a:t>
                      </a:r>
                    </a:p>
                  </a:txBody>
                  <a:tcPr marL="80229" marR="80229" marT="40114" marB="40114"/>
                </a:tc>
                <a:tc>
                  <a:txBody>
                    <a:bodyPr/>
                    <a:lstStyle/>
                    <a:p>
                      <a:pPr algn="ctr"/>
                      <a:r>
                        <a:rPr lang="fr-FR" sz="1400"/>
                        <a:t>Etat</a:t>
                      </a:r>
                    </a:p>
                  </a:txBody>
                  <a:tcPr marL="80229" marR="80229" marT="40114" marB="40114"/>
                </a:tc>
                <a:tc>
                  <a:txBody>
                    <a:bodyPr/>
                    <a:lstStyle/>
                    <a:p>
                      <a:pPr algn="ctr"/>
                      <a:r>
                        <a:rPr lang="fr-FR" sz="1400"/>
                        <a:t>CNAF/CAF</a:t>
                      </a:r>
                    </a:p>
                    <a:p>
                      <a:pPr algn="ctr"/>
                      <a:r>
                        <a:rPr lang="fr-FR" sz="1400"/>
                        <a:t>CCMSA/ MSA </a:t>
                      </a:r>
                      <a:endParaRPr lang="fr-FR" sz="1600"/>
                    </a:p>
                  </a:txBody>
                  <a:tcPr marL="80229" marR="80229" marT="40114" marB="40114"/>
                </a:tc>
                <a:tc>
                  <a:txBody>
                    <a:bodyPr/>
                    <a:lstStyle/>
                    <a:p>
                      <a:pPr algn="ctr"/>
                      <a:r>
                        <a:rPr lang="fr-FR" sz="1400"/>
                        <a:t>Conseil Départemental </a:t>
                      </a:r>
                    </a:p>
                  </a:txBody>
                  <a:tcPr marL="80229" marR="80229" marT="40114" marB="40114"/>
                </a:tc>
                <a:tc>
                  <a:txBody>
                    <a:bodyPr/>
                    <a:lstStyle/>
                    <a:p>
                      <a:pPr algn="ctr"/>
                      <a:r>
                        <a:rPr lang="fr-FR" sz="1400"/>
                        <a:t>Interco ou PETR</a:t>
                      </a:r>
                    </a:p>
                  </a:txBody>
                  <a:tcPr marL="80229" marR="80229" marT="40114" marB="40114"/>
                </a:tc>
                <a:tc>
                  <a:txBody>
                    <a:bodyPr/>
                    <a:lstStyle/>
                    <a:p>
                      <a:pPr algn="ctr"/>
                      <a:r>
                        <a:rPr lang="fr-FR" sz="1400"/>
                        <a:t>ARS</a:t>
                      </a:r>
                    </a:p>
                  </a:txBody>
                  <a:tcPr marL="80229" marR="80229" marT="40114" marB="40114"/>
                </a:tc>
                <a:extLst>
                  <a:ext uri="{0D108BD9-81ED-4DB2-BD59-A6C34878D82A}">
                    <a16:rowId xmlns:a16="http://schemas.microsoft.com/office/drawing/2014/main" val="1920855223"/>
                  </a:ext>
                </a:extLst>
              </a:tr>
              <a:tr h="754148">
                <a:tc rowSpan="2">
                  <a:txBody>
                    <a:bodyPr/>
                    <a:lstStyle/>
                    <a:p>
                      <a:endParaRPr lang="fr-FR" sz="1400"/>
                    </a:p>
                    <a:p>
                      <a:r>
                        <a:rPr lang="fr-FR" sz="1400"/>
                        <a:t>National </a:t>
                      </a:r>
                    </a:p>
                  </a:txBody>
                  <a:tcPr marL="80229" marR="80229" marT="40114" marB="40114" anchor="ctr"/>
                </a:tc>
                <a:tc>
                  <a:txBody>
                    <a:bodyPr/>
                    <a:lstStyle/>
                    <a:p>
                      <a:pPr marL="0" algn="ctr" defTabSz="914400" rtl="0" eaLnBrk="1" latinLnBrk="0" hangingPunct="1"/>
                      <a:r>
                        <a:rPr lang="fr-FR" sz="1100" kern="1200">
                          <a:solidFill>
                            <a:schemeClr val="dk1"/>
                          </a:solidFill>
                          <a:latin typeface="+mn-lt"/>
                          <a:ea typeface="+mn-ea"/>
                          <a:cs typeface="+mn-cs"/>
                        </a:rPr>
                        <a:t>Stratégie nationale Parentalité. 2018. </a:t>
                      </a:r>
                    </a:p>
                    <a:p>
                      <a:pPr marL="0" algn="ctr" defTabSz="914400" rtl="0" eaLnBrk="1" latinLnBrk="0" hangingPunct="1"/>
                      <a:r>
                        <a:rPr lang="fr-FR" sz="1100" kern="1200">
                          <a:solidFill>
                            <a:schemeClr val="dk1"/>
                          </a:solidFill>
                          <a:latin typeface="+mn-lt"/>
                          <a:ea typeface="+mn-ea"/>
                          <a:cs typeface="+mn-cs"/>
                        </a:rPr>
                        <a:t>1000 premiers jours, 2020. </a:t>
                      </a:r>
                    </a:p>
                    <a:p>
                      <a:pPr marL="0" algn="ctr" defTabSz="914400" rtl="0" eaLnBrk="1" latinLnBrk="0" hangingPunct="1"/>
                      <a:r>
                        <a:rPr lang="fr-FR" sz="1100" kern="1200">
                          <a:solidFill>
                            <a:schemeClr val="dk1"/>
                          </a:solidFill>
                          <a:latin typeface="+mn-lt"/>
                          <a:ea typeface="+mn-ea"/>
                          <a:cs typeface="+mn-cs"/>
                        </a:rPr>
                        <a:t>Ordonnance 19.05.2021 </a:t>
                      </a:r>
                    </a:p>
                  </a:txBody>
                  <a:tcPr marL="80229" marR="80229" marT="40114" marB="40114"/>
                </a:tc>
                <a:tc>
                  <a:txBody>
                    <a:bodyPr/>
                    <a:lstStyle/>
                    <a:p>
                      <a:r>
                        <a:rPr lang="fr-FR" sz="1100" kern="1200">
                          <a:solidFill>
                            <a:schemeClr val="dk1"/>
                          </a:solidFill>
                          <a:latin typeface="+mn-lt"/>
                          <a:ea typeface="+mn-ea"/>
                          <a:cs typeface="+mn-cs"/>
                        </a:rPr>
                        <a:t>Circulaires REAAP </a:t>
                      </a:r>
                      <a:endParaRPr lang="fr-FR" sz="1100"/>
                    </a:p>
                  </a:txBody>
                  <a:tcPr marL="80229" marR="80229" marT="40114" marB="40114"/>
                </a:tc>
                <a:tc rowSpan="2">
                  <a:txBody>
                    <a:bodyPr/>
                    <a:lstStyle/>
                    <a:p>
                      <a:endParaRPr lang="fr-FR" sz="1100"/>
                    </a:p>
                  </a:txBody>
                  <a:tcPr marL="80229" marR="80229" marT="40114" marB="40114"/>
                </a:tc>
                <a:tc rowSpan="2">
                  <a:txBody>
                    <a:bodyPr/>
                    <a:lstStyle/>
                    <a:p>
                      <a:endParaRPr lang="fr-FR" sz="1100"/>
                    </a:p>
                  </a:txBody>
                  <a:tcPr marL="80229" marR="80229" marT="40114" marB="40114"/>
                </a:tc>
                <a:tc rowSpan="2">
                  <a:txBody>
                    <a:bodyPr/>
                    <a:lstStyle/>
                    <a:p>
                      <a:endParaRPr lang="fr-FR" sz="1600"/>
                    </a:p>
                  </a:txBody>
                  <a:tcPr marL="80229" marR="80229" marT="40114" marB="40114"/>
                </a:tc>
                <a:extLst>
                  <a:ext uri="{0D108BD9-81ED-4DB2-BD59-A6C34878D82A}">
                    <a16:rowId xmlns:a16="http://schemas.microsoft.com/office/drawing/2014/main" val="1510850300"/>
                  </a:ext>
                </a:extLst>
              </a:tr>
              <a:tr h="433234">
                <a:tc vMerge="1">
                  <a:txBody>
                    <a:bodyPr/>
                    <a:lstStyle/>
                    <a:p>
                      <a:endParaRPr lang="fr-FR"/>
                    </a:p>
                  </a:txBody>
                  <a:tcPr/>
                </a:tc>
                <a:tc gridSpan="2">
                  <a:txBody>
                    <a:bodyPr/>
                    <a:lstStyle/>
                    <a:p>
                      <a:pPr marL="0" algn="ctr" defTabSz="914400" rtl="0" eaLnBrk="1" latinLnBrk="0" hangingPunct="1"/>
                      <a:r>
                        <a:rPr lang="fr-FR" sz="1100" kern="1200">
                          <a:solidFill>
                            <a:schemeClr val="dk1"/>
                          </a:solidFill>
                          <a:latin typeface="+mn-lt"/>
                          <a:ea typeface="+mn-ea"/>
                          <a:cs typeface="+mn-cs"/>
                        </a:rPr>
                        <a:t>COG Etat/CNAF</a:t>
                      </a:r>
                    </a:p>
                    <a:p>
                      <a:pPr marL="0" algn="ctr" defTabSz="914400" rtl="0" eaLnBrk="1" latinLnBrk="0" hangingPunct="1"/>
                      <a:r>
                        <a:rPr lang="fr-FR" sz="1100" kern="1200">
                          <a:solidFill>
                            <a:schemeClr val="dk1"/>
                          </a:solidFill>
                          <a:latin typeface="+mn-lt"/>
                          <a:ea typeface="+mn-ea"/>
                          <a:cs typeface="+mn-cs"/>
                        </a:rPr>
                        <a:t>COG Etat/CCMSA</a:t>
                      </a:r>
                    </a:p>
                  </a:txBody>
                  <a:tcPr marL="80229" marR="80229" marT="40114" marB="40114"/>
                </a:tc>
                <a:tc h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2282287298"/>
                  </a:ext>
                </a:extLst>
              </a:tr>
              <a:tr h="593691">
                <a:tc rowSpan="3">
                  <a:txBody>
                    <a:bodyPr/>
                    <a:lstStyle/>
                    <a:p>
                      <a:r>
                        <a:rPr lang="fr-FR" sz="1400"/>
                        <a:t>Départemental</a:t>
                      </a:r>
                    </a:p>
                  </a:txBody>
                  <a:tcPr marL="80229" marR="80229" marT="40114" marB="40114" anchor="ctr"/>
                </a:tc>
                <a:tc rowSpan="2">
                  <a:txBody>
                    <a:bodyPr/>
                    <a:lstStyle/>
                    <a:p>
                      <a:endParaRPr lang="fr-FR" sz="1100"/>
                    </a:p>
                  </a:txBody>
                  <a:tcPr marL="80229" marR="80229" marT="40114" marB="40114"/>
                </a:tc>
                <a:tc>
                  <a:txBody>
                    <a:bodyPr/>
                    <a:lstStyle/>
                    <a:p>
                      <a:endParaRPr lang="fr-FR" sz="1100"/>
                    </a:p>
                  </a:txBody>
                  <a:tcPr marL="80229" marR="80229" marT="40114" marB="40114"/>
                </a:tc>
                <a:tc>
                  <a:txBody>
                    <a:bodyPr/>
                    <a:lstStyle/>
                    <a:p>
                      <a:pPr marL="0" algn="ctr" defTabSz="914400" rtl="0" eaLnBrk="1" latinLnBrk="0" hangingPunct="1"/>
                      <a:r>
                        <a:rPr lang="fr-FR" sz="1100" kern="1200">
                          <a:solidFill>
                            <a:schemeClr val="dk1"/>
                          </a:solidFill>
                          <a:latin typeface="+mn-lt"/>
                          <a:ea typeface="+mn-ea"/>
                          <a:cs typeface="+mn-cs"/>
                        </a:rPr>
                        <a:t>Schéma de Prévention et de Protection de l’Enfance des Vosges. 2019-2023</a:t>
                      </a:r>
                    </a:p>
                  </a:txBody>
                  <a:tcPr marL="80229" marR="80229" marT="40114" marB="40114"/>
                </a:tc>
                <a:tc rowSpan="2">
                  <a:txBody>
                    <a:bodyPr/>
                    <a:lstStyle/>
                    <a:p>
                      <a:endParaRPr lang="fr-FR" sz="1100"/>
                    </a:p>
                  </a:txBody>
                  <a:tcPr marL="80229" marR="80229" marT="40114" marB="40114"/>
                </a:tc>
                <a:tc rowSpan="2">
                  <a:txBody>
                    <a:bodyPr/>
                    <a:lstStyle/>
                    <a:p>
                      <a:endParaRPr lang="fr-FR" sz="1600"/>
                    </a:p>
                  </a:txBody>
                  <a:tcPr marL="80229" marR="80229" marT="40114" marB="40114"/>
                </a:tc>
                <a:extLst>
                  <a:ext uri="{0D108BD9-81ED-4DB2-BD59-A6C34878D82A}">
                    <a16:rowId xmlns:a16="http://schemas.microsoft.com/office/drawing/2014/main" val="2335345448"/>
                  </a:ext>
                </a:extLst>
              </a:tr>
              <a:tr h="433234">
                <a:tc vMerge="1">
                  <a:txBody>
                    <a:bodyPr/>
                    <a:lstStyle/>
                    <a:p>
                      <a:endParaRPr lang="fr-FR"/>
                    </a:p>
                  </a:txBody>
                  <a:tcPr/>
                </a:tc>
                <a:tc vMerge="1">
                  <a:txBody>
                    <a:bodyPr/>
                    <a:lstStyle/>
                    <a:p>
                      <a:endParaRPr lang="fr-FR"/>
                    </a:p>
                  </a:txBody>
                  <a:tcPr/>
                </a:tc>
                <a:tc gridSpan="2">
                  <a:txBody>
                    <a:bodyPr/>
                    <a:lstStyle/>
                    <a:p>
                      <a:pPr algn="ctr"/>
                      <a:r>
                        <a:rPr lang="fr-FR" sz="1100"/>
                        <a:t>Schéma Départemental des Services aux Familles. 88. 2021-2024</a:t>
                      </a:r>
                    </a:p>
                  </a:txBody>
                  <a:tcPr marL="80229" marR="80229" marT="40114" marB="40114" anchor="ctr"/>
                </a:tc>
                <a:tc h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424421434"/>
                  </a:ext>
                </a:extLst>
              </a:tr>
              <a:tr h="272777">
                <a:tc vMerge="1">
                  <a:txBody>
                    <a:bodyPr/>
                    <a:lstStyle/>
                    <a:p>
                      <a:endParaRPr lang="fr-FR" sz="1600" dirty="0"/>
                    </a:p>
                  </a:txBody>
                  <a:tcPr anchor="ctr"/>
                </a:tc>
                <a:tc gridSpan="4">
                  <a:txBody>
                    <a:bodyPr/>
                    <a:lstStyle/>
                    <a:p>
                      <a:pPr algn="ctr"/>
                      <a:r>
                        <a:rPr lang="fr-FR" sz="1100"/>
                        <a:t>Comité Départemental des Services aux Familles</a:t>
                      </a:r>
                    </a:p>
                  </a:txBody>
                  <a:tcPr marL="80229" marR="80229" marT="40114" marB="40114"/>
                </a:tc>
                <a:tc hMerge="1">
                  <a:txBody>
                    <a:bodyPr/>
                    <a:lstStyle/>
                    <a:p>
                      <a:endParaRPr lang="fr-FR" dirty="0"/>
                    </a:p>
                  </a:txBody>
                  <a:tcPr/>
                </a:tc>
                <a:tc hMerge="1">
                  <a:txBody>
                    <a:bodyPr/>
                    <a:lstStyle/>
                    <a:p>
                      <a:endParaRPr lang="fr-FR"/>
                    </a:p>
                  </a:txBody>
                  <a:tcPr/>
                </a:tc>
                <a:tc hMerge="1">
                  <a:txBody>
                    <a:bodyPr/>
                    <a:lstStyle/>
                    <a:p>
                      <a:pPr algn="ctr"/>
                      <a:endParaRPr lang="fr-FR" sz="1400" kern="1200" dirty="0">
                        <a:solidFill>
                          <a:schemeClr val="dk1"/>
                        </a:solidFill>
                        <a:latin typeface="+mn-lt"/>
                        <a:ea typeface="+mn-ea"/>
                        <a:cs typeface="+mn-cs"/>
                      </a:endParaRPr>
                    </a:p>
                  </a:txBody>
                  <a:tcPr/>
                </a:tc>
                <a:tc>
                  <a:txBody>
                    <a:bodyPr/>
                    <a:lstStyle/>
                    <a:p>
                      <a:endParaRPr lang="fr-FR" sz="1600"/>
                    </a:p>
                  </a:txBody>
                  <a:tcPr marL="80229" marR="80229" marT="40114" marB="40114"/>
                </a:tc>
                <a:extLst>
                  <a:ext uri="{0D108BD9-81ED-4DB2-BD59-A6C34878D82A}">
                    <a16:rowId xmlns:a16="http://schemas.microsoft.com/office/drawing/2014/main" val="1766433330"/>
                  </a:ext>
                </a:extLst>
              </a:tr>
              <a:tr h="433234">
                <a:tc>
                  <a:txBody>
                    <a:bodyPr/>
                    <a:lstStyle/>
                    <a:p>
                      <a:r>
                        <a:rPr lang="fr-FR" sz="1400"/>
                        <a:t>Local - Pays</a:t>
                      </a:r>
                    </a:p>
                  </a:txBody>
                  <a:tcPr marL="80229" marR="80229" marT="40114" marB="40114" anchor="ctr"/>
                </a:tc>
                <a:tc>
                  <a:txBody>
                    <a:bodyPr/>
                    <a:lstStyle/>
                    <a:p>
                      <a:endParaRPr lang="fr-FR" sz="1100"/>
                    </a:p>
                  </a:txBody>
                  <a:tcPr marL="80229" marR="80229" marT="40114" marB="40114"/>
                </a:tc>
                <a:tc>
                  <a:txBody>
                    <a:bodyPr/>
                    <a:lstStyle/>
                    <a:p>
                      <a:endParaRPr lang="fr-FR" sz="1100"/>
                    </a:p>
                  </a:txBody>
                  <a:tcPr marL="80229" marR="80229" marT="40114" marB="40114"/>
                </a:tc>
                <a:tc>
                  <a:txBody>
                    <a:bodyPr/>
                    <a:lstStyle/>
                    <a:p>
                      <a:endParaRPr lang="fr-FR" sz="1600"/>
                    </a:p>
                  </a:txBody>
                  <a:tcPr marL="80229" marR="80229" marT="40114" marB="40114"/>
                </a:tc>
                <a:tc gridSpan="2">
                  <a:txBody>
                    <a:bodyPr/>
                    <a:lstStyle/>
                    <a:p>
                      <a:pPr algn="ctr"/>
                      <a:r>
                        <a:rPr lang="fr-FR" sz="1100" kern="1200">
                          <a:solidFill>
                            <a:schemeClr val="dk1"/>
                          </a:solidFill>
                          <a:latin typeface="+mn-lt"/>
                          <a:ea typeface="+mn-ea"/>
                          <a:cs typeface="+mn-cs"/>
                        </a:rPr>
                        <a:t>Contrat Local de Santé </a:t>
                      </a:r>
                    </a:p>
                    <a:p>
                      <a:pPr algn="ctr"/>
                      <a:r>
                        <a:rPr lang="fr-FR" sz="1100" kern="1200">
                          <a:solidFill>
                            <a:schemeClr val="dk1"/>
                          </a:solidFill>
                          <a:latin typeface="+mn-lt"/>
                          <a:ea typeface="+mn-ea"/>
                          <a:cs typeface="+mn-cs"/>
                        </a:rPr>
                        <a:t>Pays de Remiremont</a:t>
                      </a:r>
                    </a:p>
                  </a:txBody>
                  <a:tcPr marL="80229" marR="80229" marT="40114" marB="40114"/>
                </a:tc>
                <a:tc hMerge="1">
                  <a:txBody>
                    <a:bodyPr/>
                    <a:lstStyle/>
                    <a:p>
                      <a:pPr algn="ctr"/>
                      <a:endParaRPr lang="fr-FR" sz="1400" kern="1200" dirty="0">
                        <a:solidFill>
                          <a:schemeClr val="dk1"/>
                        </a:solidFill>
                        <a:latin typeface="+mn-lt"/>
                        <a:ea typeface="+mn-ea"/>
                        <a:cs typeface="+mn-cs"/>
                      </a:endParaRPr>
                    </a:p>
                  </a:txBody>
                  <a:tcPr/>
                </a:tc>
                <a:extLst>
                  <a:ext uri="{0D108BD9-81ED-4DB2-BD59-A6C34878D82A}">
                    <a16:rowId xmlns:a16="http://schemas.microsoft.com/office/drawing/2014/main" val="4097938195"/>
                  </a:ext>
                </a:extLst>
              </a:tr>
              <a:tr h="433234">
                <a:tc>
                  <a:txBody>
                    <a:bodyPr/>
                    <a:lstStyle/>
                    <a:p>
                      <a:r>
                        <a:rPr lang="fr-FR" sz="1600"/>
                        <a:t>Local - CC</a:t>
                      </a:r>
                    </a:p>
                  </a:txBody>
                  <a:tcPr marL="80229" marR="80229" marT="40114" marB="40114" anchor="ctr"/>
                </a:tc>
                <a:tc>
                  <a:txBody>
                    <a:bodyPr/>
                    <a:lstStyle/>
                    <a:p>
                      <a:endParaRPr lang="fr-FR" sz="1100"/>
                    </a:p>
                  </a:txBody>
                  <a:tcPr marL="80229" marR="80229" marT="40114" marB="40114"/>
                </a:tc>
                <a:tc gridSpan="3">
                  <a:txBody>
                    <a:bodyPr/>
                    <a:lstStyle/>
                    <a:p>
                      <a:pPr marL="0" algn="ctr" defTabSz="914400" rtl="0" eaLnBrk="1" latinLnBrk="0" hangingPunct="1"/>
                      <a:r>
                        <a:rPr lang="fr-FR" sz="1100" kern="1200">
                          <a:solidFill>
                            <a:schemeClr val="dk1"/>
                          </a:solidFill>
                          <a:latin typeface="+mn-lt"/>
                          <a:ea typeface="+mn-ea"/>
                          <a:cs typeface="+mn-cs"/>
                        </a:rPr>
                        <a:t>Convention Territoriale Globale. </a:t>
                      </a:r>
                    </a:p>
                    <a:p>
                      <a:pPr marL="0" algn="ctr" defTabSz="914400" rtl="0" eaLnBrk="1" latinLnBrk="0" hangingPunct="1"/>
                      <a:r>
                        <a:rPr lang="fr-FR" sz="1100" kern="1200">
                          <a:solidFill>
                            <a:schemeClr val="dk1"/>
                          </a:solidFill>
                          <a:latin typeface="+mn-lt"/>
                          <a:ea typeface="+mn-ea"/>
                          <a:cs typeface="+mn-cs"/>
                        </a:rPr>
                        <a:t>CC PVM. 2019</a:t>
                      </a:r>
                      <a:endParaRPr lang="fr-FR" sz="1100"/>
                    </a:p>
                  </a:txBody>
                  <a:tcPr marL="80229" marR="80229" marT="40114" marB="40114"/>
                </a:tc>
                <a:tc hMerge="1">
                  <a:txBody>
                    <a:bodyPr/>
                    <a:lstStyle/>
                    <a:p>
                      <a:endParaRPr lang="fr-FR"/>
                    </a:p>
                  </a:txBody>
                  <a:tcPr/>
                </a:tc>
                <a:tc hMerge="1">
                  <a:txBody>
                    <a:bodyPr/>
                    <a:lstStyle/>
                    <a:p>
                      <a:endParaRPr lang="fr-FR" dirty="0"/>
                    </a:p>
                  </a:txBody>
                  <a:tcPr/>
                </a:tc>
                <a:tc>
                  <a:txBody>
                    <a:bodyPr/>
                    <a:lstStyle/>
                    <a:p>
                      <a:endParaRPr lang="fr-FR" sz="1600"/>
                    </a:p>
                  </a:txBody>
                  <a:tcPr marL="80229" marR="80229" marT="40114" marB="40114"/>
                </a:tc>
                <a:extLst>
                  <a:ext uri="{0D108BD9-81ED-4DB2-BD59-A6C34878D82A}">
                    <a16:rowId xmlns:a16="http://schemas.microsoft.com/office/drawing/2014/main" val="1513620460"/>
                  </a:ext>
                </a:extLst>
              </a:tr>
              <a:tr h="647177">
                <a:tc gridSpan="6">
                  <a:txBody>
                    <a:bodyPr/>
                    <a:lstStyle/>
                    <a:p>
                      <a:pPr algn="l"/>
                      <a:r>
                        <a:rPr lang="fr-FR" sz="900"/>
                        <a:t>Sigles :   CAF : Caisse d’Allocations Familiales. CC : Communauté de Communes. CCMSA : Caisse Centrale de Mutualité Sociale Agricole. CCPVM :  Communauté de Communes de la Porte des Vosges Méridionales.    CNAF : Caisse nationale d’Allocations Familiales . COG : Convention d’Objectifs et de Gestion. MSA : Mutualité Sociale Agricole. PETR : Pôle d’Equilibre Territorial et Rural (pays</a:t>
                      </a:r>
                      <a:r>
                        <a:rPr lang="fr-FR" sz="900" i="1"/>
                        <a:t>).                                                                                                                                                                                                       Marc Fourdrignier. Juin 2022</a:t>
                      </a:r>
                    </a:p>
                  </a:txBody>
                  <a:tcPr marL="80229" marR="80229" marT="40114" marB="40114" anchor="ctr"/>
                </a:tc>
                <a:tc hMerge="1">
                  <a:txBody>
                    <a:bodyPr/>
                    <a:lstStyle/>
                    <a:p>
                      <a:endParaRPr lang="fr-FR" sz="1200" dirty="0"/>
                    </a:p>
                  </a:txBody>
                  <a:tcPr/>
                </a:tc>
                <a:tc hMerge="1">
                  <a:txBody>
                    <a:bodyPr/>
                    <a:lstStyle/>
                    <a:p>
                      <a:pPr marL="0" algn="ctr" defTabSz="914400" rtl="0" eaLnBrk="1" latinLnBrk="0" hangingPunct="1"/>
                      <a:endParaRPr lang="fr-FR" sz="1200" dirty="0"/>
                    </a:p>
                  </a:txBody>
                  <a:tcPr/>
                </a:tc>
                <a:tc hMerge="1">
                  <a:txBody>
                    <a:bodyPr/>
                    <a:lstStyle/>
                    <a:p>
                      <a:endParaRPr lang="fr-FR"/>
                    </a:p>
                  </a:txBody>
                  <a:tcPr/>
                </a:tc>
                <a:tc hMerge="1">
                  <a:txBody>
                    <a:bodyPr/>
                    <a:lstStyle/>
                    <a:p>
                      <a:endParaRPr lang="fr-FR"/>
                    </a:p>
                  </a:txBody>
                  <a:tcPr/>
                </a:tc>
                <a:tc hMerge="1">
                  <a:txBody>
                    <a:bodyPr/>
                    <a:lstStyle/>
                    <a:p>
                      <a:endParaRPr lang="fr-FR" dirty="0"/>
                    </a:p>
                  </a:txBody>
                  <a:tcPr/>
                </a:tc>
                <a:extLst>
                  <a:ext uri="{0D108BD9-81ED-4DB2-BD59-A6C34878D82A}">
                    <a16:rowId xmlns:a16="http://schemas.microsoft.com/office/drawing/2014/main" val="3442027255"/>
                  </a:ext>
                </a:extLst>
              </a:tr>
            </a:tbl>
          </a:graphicData>
        </a:graphic>
      </p:graphicFrame>
    </p:spTree>
    <p:extLst>
      <p:ext uri="{BB962C8B-B14F-4D97-AF65-F5344CB8AC3E}">
        <p14:creationId xmlns:p14="http://schemas.microsoft.com/office/powerpoint/2010/main" val="479343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re 7">
            <a:extLst>
              <a:ext uri="{FF2B5EF4-FFF2-40B4-BE49-F238E27FC236}">
                <a16:creationId xmlns:a16="http://schemas.microsoft.com/office/drawing/2014/main" id="{B28F3794-8022-5B15-01D4-FAE816657695}"/>
              </a:ext>
            </a:extLst>
          </p:cNvPr>
          <p:cNvSpPr>
            <a:spLocks noGrp="1"/>
          </p:cNvSpPr>
          <p:nvPr>
            <p:ph type="title"/>
          </p:nvPr>
        </p:nvSpPr>
        <p:spPr>
          <a:xfrm>
            <a:off x="638882" y="639193"/>
            <a:ext cx="3571810" cy="3573516"/>
          </a:xfrm>
        </p:spPr>
        <p:txBody>
          <a:bodyPr vert="horz" lIns="91440" tIns="45720" rIns="91440" bIns="45720" rtlCol="0" anchor="b">
            <a:normAutofit/>
          </a:bodyPr>
          <a:lstStyle/>
          <a:p>
            <a:pPr>
              <a:spcAft>
                <a:spcPts val="800"/>
              </a:spcAft>
            </a:pPr>
            <a:r>
              <a:rPr lang="en-US" sz="2100" kern="1200">
                <a:solidFill>
                  <a:schemeClr val="tx1"/>
                </a:solidFill>
                <a:effectLst/>
                <a:latin typeface="+mj-lt"/>
                <a:ea typeface="+mj-ea"/>
                <a:cs typeface="+mj-cs"/>
              </a:rPr>
              <a:t>Figure 2 : Occurrence des principaux termes de la parentalité et de la santé</a:t>
            </a:r>
            <a:br>
              <a:rPr lang="en-US" sz="2100" kern="1200">
                <a:solidFill>
                  <a:schemeClr val="tx1"/>
                </a:solidFill>
                <a:effectLst/>
                <a:latin typeface="+mj-lt"/>
                <a:ea typeface="+mj-ea"/>
                <a:cs typeface="+mj-cs"/>
              </a:rPr>
            </a:br>
            <a:br>
              <a:rPr lang="en-US" sz="2100" kern="1200">
                <a:solidFill>
                  <a:schemeClr val="tx1"/>
                </a:solidFill>
                <a:effectLst/>
                <a:latin typeface="+mj-lt"/>
                <a:ea typeface="+mj-ea"/>
                <a:cs typeface="+mj-cs"/>
              </a:rPr>
            </a:br>
            <a:br>
              <a:rPr lang="en-US" sz="2100" kern="1200">
                <a:solidFill>
                  <a:schemeClr val="tx1"/>
                </a:solidFill>
                <a:effectLst/>
                <a:latin typeface="+mj-lt"/>
                <a:ea typeface="+mj-ea"/>
                <a:cs typeface="+mj-cs"/>
              </a:rPr>
            </a:br>
            <a:br>
              <a:rPr lang="en-US" sz="2100" kern="1200">
                <a:solidFill>
                  <a:schemeClr val="tx1"/>
                </a:solidFill>
                <a:effectLst/>
                <a:latin typeface="+mj-lt"/>
                <a:ea typeface="+mj-ea"/>
                <a:cs typeface="+mj-cs"/>
              </a:rPr>
            </a:br>
            <a:br>
              <a:rPr lang="en-US" sz="2100" kern="1200">
                <a:solidFill>
                  <a:schemeClr val="tx1"/>
                </a:solidFill>
                <a:effectLst/>
                <a:latin typeface="+mj-lt"/>
                <a:ea typeface="+mj-ea"/>
                <a:cs typeface="+mj-cs"/>
              </a:rPr>
            </a:br>
            <a:br>
              <a:rPr lang="en-US" sz="2100" kern="1200">
                <a:solidFill>
                  <a:schemeClr val="tx1"/>
                </a:solidFill>
                <a:effectLst/>
                <a:latin typeface="+mj-lt"/>
                <a:ea typeface="+mj-ea"/>
                <a:cs typeface="+mj-cs"/>
              </a:rPr>
            </a:br>
            <a:br>
              <a:rPr lang="en-US" sz="2100" kern="1200">
                <a:solidFill>
                  <a:schemeClr val="tx1"/>
                </a:solidFill>
                <a:effectLst/>
                <a:latin typeface="+mj-lt"/>
                <a:ea typeface="+mj-ea"/>
                <a:cs typeface="+mj-cs"/>
              </a:rPr>
            </a:br>
            <a:br>
              <a:rPr lang="en-US" sz="2100" kern="1200">
                <a:solidFill>
                  <a:schemeClr val="tx1"/>
                </a:solidFill>
                <a:effectLst/>
                <a:latin typeface="+mj-lt"/>
                <a:ea typeface="+mj-ea"/>
                <a:cs typeface="+mj-cs"/>
              </a:rPr>
            </a:br>
            <a:endParaRPr lang="en-US" sz="2100" kern="1200">
              <a:solidFill>
                <a:schemeClr val="tx1"/>
              </a:solidFill>
              <a:latin typeface="+mj-lt"/>
              <a:ea typeface="+mj-ea"/>
              <a:cs typeface="+mj-cs"/>
            </a:endParaRPr>
          </a:p>
        </p:txBody>
      </p:sp>
      <p:sp>
        <p:nvSpPr>
          <p:cNvPr id="17"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Espace réservé du pied de page 3">
            <a:extLst>
              <a:ext uri="{FF2B5EF4-FFF2-40B4-BE49-F238E27FC236}">
                <a16:creationId xmlns:a16="http://schemas.microsoft.com/office/drawing/2014/main" id="{264DB5AE-C0E2-7869-32F9-A6C50128CC3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M.Fourdrignier. Réseau parentalité Remiremont. 01/07/2022. </a:t>
            </a:r>
          </a:p>
        </p:txBody>
      </p:sp>
      <p:sp>
        <p:nvSpPr>
          <p:cNvPr id="5" name="Espace réservé du numéro de diapositive 4">
            <a:extLst>
              <a:ext uri="{FF2B5EF4-FFF2-40B4-BE49-F238E27FC236}">
                <a16:creationId xmlns:a16="http://schemas.microsoft.com/office/drawing/2014/main" id="{36FBE19C-9BBB-7283-8C0D-8F303FA623AB}"/>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DAA613A4-08DF-4B2F-B432-F9470F336116}" type="slidenum">
              <a:rPr lang="en-US" smtClean="0"/>
              <a:pPr>
                <a:spcAft>
                  <a:spcPts val="600"/>
                </a:spcAft>
              </a:pPr>
              <a:t>5</a:t>
            </a:fld>
            <a:endParaRPr lang="en-US"/>
          </a:p>
        </p:txBody>
      </p:sp>
      <p:graphicFrame>
        <p:nvGraphicFramePr>
          <p:cNvPr id="10" name="Tableau 9">
            <a:extLst>
              <a:ext uri="{FF2B5EF4-FFF2-40B4-BE49-F238E27FC236}">
                <a16:creationId xmlns:a16="http://schemas.microsoft.com/office/drawing/2014/main" id="{EC0D87F1-17DB-B9B7-AEF6-0E06DD3D3919}"/>
              </a:ext>
            </a:extLst>
          </p:cNvPr>
          <p:cNvGraphicFramePr>
            <a:graphicFrameLocks noGrp="1"/>
          </p:cNvGraphicFramePr>
          <p:nvPr>
            <p:extLst>
              <p:ext uri="{D42A27DB-BD31-4B8C-83A1-F6EECF244321}">
                <p14:modId xmlns:p14="http://schemas.microsoft.com/office/powerpoint/2010/main" val="2784099162"/>
              </p:ext>
            </p:extLst>
          </p:nvPr>
        </p:nvGraphicFramePr>
        <p:xfrm>
          <a:off x="4654296" y="1139904"/>
          <a:ext cx="7214618" cy="4550765"/>
        </p:xfrm>
        <a:graphic>
          <a:graphicData uri="http://schemas.openxmlformats.org/drawingml/2006/table">
            <a:tbl>
              <a:tblPr firstRow="1" firstCol="1" bandRow="1">
                <a:tableStyleId>{3B4B98B0-60AC-42C2-AFA5-B58CD77FA1E5}</a:tableStyleId>
              </a:tblPr>
              <a:tblGrid>
                <a:gridCol w="2110655">
                  <a:extLst>
                    <a:ext uri="{9D8B030D-6E8A-4147-A177-3AD203B41FA5}">
                      <a16:colId xmlns:a16="http://schemas.microsoft.com/office/drawing/2014/main" val="379258008"/>
                    </a:ext>
                  </a:extLst>
                </a:gridCol>
                <a:gridCol w="1010640">
                  <a:extLst>
                    <a:ext uri="{9D8B030D-6E8A-4147-A177-3AD203B41FA5}">
                      <a16:colId xmlns:a16="http://schemas.microsoft.com/office/drawing/2014/main" val="423134160"/>
                    </a:ext>
                  </a:extLst>
                </a:gridCol>
                <a:gridCol w="1226515">
                  <a:extLst>
                    <a:ext uri="{9D8B030D-6E8A-4147-A177-3AD203B41FA5}">
                      <a16:colId xmlns:a16="http://schemas.microsoft.com/office/drawing/2014/main" val="591693749"/>
                    </a:ext>
                  </a:extLst>
                </a:gridCol>
                <a:gridCol w="1031447">
                  <a:extLst>
                    <a:ext uri="{9D8B030D-6E8A-4147-A177-3AD203B41FA5}">
                      <a16:colId xmlns:a16="http://schemas.microsoft.com/office/drawing/2014/main" val="2721875900"/>
                    </a:ext>
                  </a:extLst>
                </a:gridCol>
                <a:gridCol w="842541">
                  <a:extLst>
                    <a:ext uri="{9D8B030D-6E8A-4147-A177-3AD203B41FA5}">
                      <a16:colId xmlns:a16="http://schemas.microsoft.com/office/drawing/2014/main" val="1324150650"/>
                    </a:ext>
                  </a:extLst>
                </a:gridCol>
                <a:gridCol w="992820">
                  <a:extLst>
                    <a:ext uri="{9D8B030D-6E8A-4147-A177-3AD203B41FA5}">
                      <a16:colId xmlns:a16="http://schemas.microsoft.com/office/drawing/2014/main" val="3436454993"/>
                    </a:ext>
                  </a:extLst>
                </a:gridCol>
              </a:tblGrid>
              <a:tr h="153064">
                <a:tc>
                  <a:txBody>
                    <a:bodyPr/>
                    <a:lstStyle/>
                    <a:p>
                      <a:pPr algn="ctr">
                        <a:lnSpc>
                          <a:spcPct val="107000"/>
                        </a:lnSpc>
                        <a:spcAft>
                          <a:spcPts val="800"/>
                        </a:spcAft>
                      </a:pPr>
                      <a:r>
                        <a:rPr lang="fr-FR" sz="800">
                          <a:effectLst/>
                        </a:rPr>
                        <a:t>Marc Fourdrignier. 06/2022 </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Familles</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Parentalité</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Parents</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Santé</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Bien-être</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extLst>
                  <a:ext uri="{0D108BD9-81ED-4DB2-BD59-A6C34878D82A}">
                    <a16:rowId xmlns:a16="http://schemas.microsoft.com/office/drawing/2014/main" val="550961867"/>
                  </a:ext>
                </a:extLst>
              </a:tr>
              <a:tr h="153064">
                <a:tc gridSpan="6">
                  <a:txBody>
                    <a:bodyPr/>
                    <a:lstStyle/>
                    <a:p>
                      <a:pPr algn="ctr">
                        <a:lnSpc>
                          <a:spcPct val="107000"/>
                        </a:lnSpc>
                        <a:spcAft>
                          <a:spcPts val="800"/>
                        </a:spcAft>
                      </a:pPr>
                      <a:r>
                        <a:rPr lang="fr-FR" sz="800">
                          <a:effectLst/>
                        </a:rPr>
                        <a:t>Documents internationaux ou nationaux </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501125140"/>
                  </a:ext>
                </a:extLst>
              </a:tr>
              <a:tr h="153064">
                <a:tc>
                  <a:txBody>
                    <a:bodyPr/>
                    <a:lstStyle/>
                    <a:p>
                      <a:pPr algn="ctr">
                        <a:lnSpc>
                          <a:spcPct val="107000"/>
                        </a:lnSpc>
                        <a:spcAft>
                          <a:spcPts val="800"/>
                        </a:spcAft>
                      </a:pPr>
                      <a:r>
                        <a:rPr lang="fr-FR" sz="800">
                          <a:effectLst/>
                        </a:rPr>
                        <a:t>OMS. Charte d’Ottawa. 1986, 6 p</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1</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0</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0</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99</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3</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extLst>
                  <a:ext uri="{0D108BD9-81ED-4DB2-BD59-A6C34878D82A}">
                    <a16:rowId xmlns:a16="http://schemas.microsoft.com/office/drawing/2014/main" val="4109935800"/>
                  </a:ext>
                </a:extLst>
              </a:tr>
              <a:tr h="590477">
                <a:tc>
                  <a:txBody>
                    <a:bodyPr/>
                    <a:lstStyle/>
                    <a:p>
                      <a:pPr algn="ctr">
                        <a:lnSpc>
                          <a:spcPct val="107000"/>
                        </a:lnSpc>
                        <a:spcAft>
                          <a:spcPts val="800"/>
                        </a:spcAft>
                      </a:pPr>
                      <a:r>
                        <a:rPr lang="fr-FR" sz="800">
                          <a:effectLst/>
                        </a:rPr>
                        <a:t>CIDE. 1990, 32 p. </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0</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0</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46</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23</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 </a:t>
                      </a:r>
                    </a:p>
                    <a:p>
                      <a:pPr algn="ctr">
                        <a:lnSpc>
                          <a:spcPct val="107000"/>
                        </a:lnSpc>
                        <a:spcAft>
                          <a:spcPts val="800"/>
                        </a:spcAft>
                      </a:pPr>
                      <a:r>
                        <a:rPr lang="fr-FR" sz="800">
                          <a:effectLst/>
                        </a:rPr>
                        <a:t>9</a:t>
                      </a:r>
                    </a:p>
                    <a:p>
                      <a:pPr algn="ctr">
                        <a:lnSpc>
                          <a:spcPct val="107000"/>
                        </a:lnSpc>
                        <a:spcAft>
                          <a:spcPts val="800"/>
                        </a:spcAft>
                      </a:pPr>
                      <a:r>
                        <a:rPr lang="fr-FR" sz="800">
                          <a:effectLst/>
                        </a:rPr>
                        <a:t> </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extLst>
                  <a:ext uri="{0D108BD9-81ED-4DB2-BD59-A6C34878D82A}">
                    <a16:rowId xmlns:a16="http://schemas.microsoft.com/office/drawing/2014/main" val="1163733252"/>
                  </a:ext>
                </a:extLst>
              </a:tr>
              <a:tr h="422564">
                <a:tc>
                  <a:txBody>
                    <a:bodyPr/>
                    <a:lstStyle/>
                    <a:p>
                      <a:pPr algn="ctr">
                        <a:lnSpc>
                          <a:spcPct val="107000"/>
                        </a:lnSpc>
                        <a:spcAft>
                          <a:spcPts val="800"/>
                        </a:spcAft>
                      </a:pPr>
                      <a:r>
                        <a:rPr lang="fr-FR" sz="800">
                          <a:effectLst/>
                        </a:rPr>
                        <a:t>Plan d’action en faveur du bien-être et de la santé des jeunes. 2016, 16 p.  </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6</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0</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7</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70</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13</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extLst>
                  <a:ext uri="{0D108BD9-81ED-4DB2-BD59-A6C34878D82A}">
                    <a16:rowId xmlns:a16="http://schemas.microsoft.com/office/drawing/2014/main" val="1963262734"/>
                  </a:ext>
                </a:extLst>
              </a:tr>
              <a:tr h="422564">
                <a:tc>
                  <a:txBody>
                    <a:bodyPr/>
                    <a:lstStyle/>
                    <a:p>
                      <a:pPr algn="ctr">
                        <a:lnSpc>
                          <a:spcPct val="107000"/>
                        </a:lnSpc>
                        <a:spcAft>
                          <a:spcPts val="800"/>
                        </a:spcAft>
                      </a:pPr>
                      <a:r>
                        <a:rPr lang="fr-FR" sz="800">
                          <a:effectLst/>
                        </a:rPr>
                        <a:t>Stratégie pour la santé et le bien-être de l’homme dans la Région européenne de l’OMS, 17 p</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0</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6</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0</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177</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29</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extLst>
                  <a:ext uri="{0D108BD9-81ED-4DB2-BD59-A6C34878D82A}">
                    <a16:rowId xmlns:a16="http://schemas.microsoft.com/office/drawing/2014/main" val="1842247464"/>
                  </a:ext>
                </a:extLst>
              </a:tr>
              <a:tr h="422564">
                <a:tc>
                  <a:txBody>
                    <a:bodyPr/>
                    <a:lstStyle/>
                    <a:p>
                      <a:pPr marL="457200" algn="ctr">
                        <a:lnSpc>
                          <a:spcPct val="107000"/>
                        </a:lnSpc>
                        <a:spcAft>
                          <a:spcPts val="800"/>
                        </a:spcAft>
                      </a:pPr>
                      <a:r>
                        <a:rPr lang="fr-FR" sz="800">
                          <a:effectLst/>
                        </a:rPr>
                        <a:t>Stratégie nationale de soutien à la parentalité, 2018-2022, 64 p</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159</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194</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306</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28</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3</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extLst>
                  <a:ext uri="{0D108BD9-81ED-4DB2-BD59-A6C34878D82A}">
                    <a16:rowId xmlns:a16="http://schemas.microsoft.com/office/drawing/2014/main" val="1297800908"/>
                  </a:ext>
                </a:extLst>
              </a:tr>
              <a:tr h="371770">
                <a:tc>
                  <a:txBody>
                    <a:bodyPr/>
                    <a:lstStyle/>
                    <a:p>
                      <a:pPr algn="ctr">
                        <a:lnSpc>
                          <a:spcPct val="107000"/>
                        </a:lnSpc>
                        <a:spcAft>
                          <a:spcPts val="800"/>
                        </a:spcAft>
                      </a:pPr>
                      <a:r>
                        <a:rPr lang="fr-FR" sz="800">
                          <a:effectLst/>
                        </a:rPr>
                        <a:t>Convention d’Objectifs et de Gestion Etat-CNAF, 2018-2022, 164 p</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100</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39</a:t>
                      </a:r>
                    </a:p>
                    <a:p>
                      <a:pPr algn="ctr">
                        <a:lnSpc>
                          <a:spcPct val="107000"/>
                        </a:lnSpc>
                        <a:spcAft>
                          <a:spcPts val="800"/>
                        </a:spcAft>
                      </a:pPr>
                      <a:r>
                        <a:rPr lang="fr-FR" sz="800">
                          <a:effectLst/>
                        </a:rPr>
                        <a:t> </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75</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3</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2</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extLst>
                  <a:ext uri="{0D108BD9-81ED-4DB2-BD59-A6C34878D82A}">
                    <a16:rowId xmlns:a16="http://schemas.microsoft.com/office/drawing/2014/main" val="4280726004"/>
                  </a:ext>
                </a:extLst>
              </a:tr>
              <a:tr h="287814">
                <a:tc>
                  <a:txBody>
                    <a:bodyPr/>
                    <a:lstStyle/>
                    <a:p>
                      <a:pPr algn="ctr">
                        <a:lnSpc>
                          <a:spcPct val="107000"/>
                        </a:lnSpc>
                        <a:spcAft>
                          <a:spcPts val="800"/>
                        </a:spcAft>
                      </a:pPr>
                      <a:r>
                        <a:rPr lang="fr-FR" sz="800">
                          <a:effectLst/>
                        </a:rPr>
                        <a:t>Rapport 1000 premiers jours. 2020, 130 p. </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78</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67</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341</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155</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13</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extLst>
                  <a:ext uri="{0D108BD9-81ED-4DB2-BD59-A6C34878D82A}">
                    <a16:rowId xmlns:a16="http://schemas.microsoft.com/office/drawing/2014/main" val="325435629"/>
                  </a:ext>
                </a:extLst>
              </a:tr>
              <a:tr h="153064">
                <a:tc gridSpan="6">
                  <a:txBody>
                    <a:bodyPr/>
                    <a:lstStyle/>
                    <a:p>
                      <a:pPr algn="ctr">
                        <a:lnSpc>
                          <a:spcPct val="107000"/>
                        </a:lnSpc>
                        <a:spcAft>
                          <a:spcPts val="800"/>
                        </a:spcAft>
                      </a:pPr>
                      <a:r>
                        <a:rPr lang="fr-FR" sz="800">
                          <a:effectLst/>
                        </a:rPr>
                        <a:t>Documents départementaux et locaux</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690774407"/>
                  </a:ext>
                </a:extLst>
              </a:tr>
              <a:tr h="422564">
                <a:tc>
                  <a:txBody>
                    <a:bodyPr/>
                    <a:lstStyle/>
                    <a:p>
                      <a:pPr algn="ctr">
                        <a:lnSpc>
                          <a:spcPct val="107000"/>
                        </a:lnSpc>
                        <a:spcAft>
                          <a:spcPts val="800"/>
                        </a:spcAft>
                      </a:pPr>
                      <a:r>
                        <a:rPr lang="fr-FR" sz="800">
                          <a:effectLst/>
                        </a:rPr>
                        <a:t>Schéma Départemental des Services aux Familles. 2021-2024 (Vosges), 88 p.</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249</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63</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76</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8</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2</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extLst>
                  <a:ext uri="{0D108BD9-81ED-4DB2-BD59-A6C34878D82A}">
                    <a16:rowId xmlns:a16="http://schemas.microsoft.com/office/drawing/2014/main" val="1653356678"/>
                  </a:ext>
                </a:extLst>
              </a:tr>
              <a:tr h="287814">
                <a:tc>
                  <a:txBody>
                    <a:bodyPr/>
                    <a:lstStyle/>
                    <a:p>
                      <a:pPr algn="ctr">
                        <a:lnSpc>
                          <a:spcPct val="107000"/>
                        </a:lnSpc>
                        <a:spcAft>
                          <a:spcPts val="800"/>
                        </a:spcAft>
                      </a:pPr>
                      <a:r>
                        <a:rPr lang="fr-FR" sz="800">
                          <a:effectLst/>
                        </a:rPr>
                        <a:t>Diagnostic Local de Santé. Pays de Remiremont, 2021, 57 p </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0</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6</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3</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73</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0</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extLst>
                  <a:ext uri="{0D108BD9-81ED-4DB2-BD59-A6C34878D82A}">
                    <a16:rowId xmlns:a16="http://schemas.microsoft.com/office/drawing/2014/main" val="4184396776"/>
                  </a:ext>
                </a:extLst>
              </a:tr>
              <a:tr h="422564">
                <a:tc>
                  <a:txBody>
                    <a:bodyPr/>
                    <a:lstStyle/>
                    <a:p>
                      <a:pPr algn="ctr">
                        <a:lnSpc>
                          <a:spcPct val="107000"/>
                        </a:lnSpc>
                        <a:spcAft>
                          <a:spcPts val="800"/>
                        </a:spcAft>
                      </a:pPr>
                      <a:r>
                        <a:rPr lang="fr-FR" sz="800">
                          <a:effectLst/>
                        </a:rPr>
                        <a:t>Convention Territoriale Globale. CC Porte des Vosges méridionales. 2019, 86 p</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141</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11</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6</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0</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0</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extLst>
                  <a:ext uri="{0D108BD9-81ED-4DB2-BD59-A6C34878D82A}">
                    <a16:rowId xmlns:a16="http://schemas.microsoft.com/office/drawing/2014/main" val="2184371195"/>
                  </a:ext>
                </a:extLst>
              </a:tr>
              <a:tr h="287814">
                <a:tc>
                  <a:txBody>
                    <a:bodyPr/>
                    <a:lstStyle/>
                    <a:p>
                      <a:pPr algn="ctr">
                        <a:lnSpc>
                          <a:spcPct val="107000"/>
                        </a:lnSpc>
                        <a:spcAft>
                          <a:spcPts val="800"/>
                        </a:spcAft>
                      </a:pPr>
                      <a:r>
                        <a:rPr lang="fr-FR" sz="800">
                          <a:effectLst/>
                        </a:rPr>
                        <a:t>Charte du Parc Naturel Régional des ballons des Vosges. 2012, 118 p</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3</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0</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0</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2</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tc>
                  <a:txBody>
                    <a:bodyPr/>
                    <a:lstStyle/>
                    <a:p>
                      <a:pPr algn="ctr">
                        <a:lnSpc>
                          <a:spcPct val="107000"/>
                        </a:lnSpc>
                        <a:spcAft>
                          <a:spcPts val="800"/>
                        </a:spcAft>
                      </a:pPr>
                      <a:r>
                        <a:rPr lang="fr-FR" sz="800">
                          <a:effectLst/>
                        </a:rPr>
                        <a:t>4</a:t>
                      </a:r>
                      <a:endParaRPr lang="fr-FR" sz="800">
                        <a:effectLst/>
                        <a:latin typeface="Verdana" panose="020B0604030504040204" pitchFamily="34" charset="0"/>
                        <a:ea typeface="Verdana" panose="020B0604030504040204" pitchFamily="34" charset="0"/>
                        <a:cs typeface="Times New Roman" panose="02020603050405020304" pitchFamily="18" charset="0"/>
                      </a:endParaRPr>
                    </a:p>
                  </a:txBody>
                  <a:tcPr marL="46407" marR="46407" marT="0" marB="0" anchor="ctr"/>
                </a:tc>
                <a:extLst>
                  <a:ext uri="{0D108BD9-81ED-4DB2-BD59-A6C34878D82A}">
                    <a16:rowId xmlns:a16="http://schemas.microsoft.com/office/drawing/2014/main" val="3537256794"/>
                  </a:ext>
                </a:extLst>
              </a:tr>
            </a:tbl>
          </a:graphicData>
        </a:graphic>
      </p:graphicFrame>
    </p:spTree>
    <p:extLst>
      <p:ext uri="{BB962C8B-B14F-4D97-AF65-F5344CB8AC3E}">
        <p14:creationId xmlns:p14="http://schemas.microsoft.com/office/powerpoint/2010/main" val="921494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1">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3">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6" name="Titre 5">
            <a:extLst>
              <a:ext uri="{FF2B5EF4-FFF2-40B4-BE49-F238E27FC236}">
                <a16:creationId xmlns:a16="http://schemas.microsoft.com/office/drawing/2014/main" id="{F41BBEFE-4024-628A-08D3-A50A7D5F46C9}"/>
              </a:ext>
            </a:extLst>
          </p:cNvPr>
          <p:cNvSpPr>
            <a:spLocks noGrp="1"/>
          </p:cNvSpPr>
          <p:nvPr>
            <p:ph type="title"/>
          </p:nvPr>
        </p:nvSpPr>
        <p:spPr>
          <a:xfrm>
            <a:off x="838200" y="401221"/>
            <a:ext cx="10515600" cy="1348065"/>
          </a:xfrm>
        </p:spPr>
        <p:txBody>
          <a:bodyPr>
            <a:normAutofit/>
          </a:bodyPr>
          <a:lstStyle/>
          <a:p>
            <a:pPr marL="857250" indent="-857250">
              <a:buFont typeface="+mj-lt"/>
              <a:buAutoNum type="romanUcPeriod"/>
            </a:pPr>
            <a:r>
              <a:rPr lang="fr-FR" sz="4600" b="1">
                <a:solidFill>
                  <a:srgbClr val="FFFFFF"/>
                </a:solidFill>
              </a:rPr>
              <a:t>Contexte et cadre du questionnement</a:t>
            </a:r>
            <a:endParaRPr lang="fr-FR" sz="4600">
              <a:solidFill>
                <a:srgbClr val="FFFFFF"/>
              </a:solidFill>
            </a:endParaRPr>
          </a:p>
        </p:txBody>
      </p:sp>
      <p:sp>
        <p:nvSpPr>
          <p:cNvPr id="7" name="Espace réservé du contenu 6">
            <a:extLst>
              <a:ext uri="{FF2B5EF4-FFF2-40B4-BE49-F238E27FC236}">
                <a16:creationId xmlns:a16="http://schemas.microsoft.com/office/drawing/2014/main" id="{070E2E4A-5A9D-ADE8-C7BF-0962BBB5AC30}"/>
              </a:ext>
            </a:extLst>
          </p:cNvPr>
          <p:cNvSpPr>
            <a:spLocks noGrp="1"/>
          </p:cNvSpPr>
          <p:nvPr>
            <p:ph idx="1"/>
          </p:nvPr>
        </p:nvSpPr>
        <p:spPr>
          <a:xfrm>
            <a:off x="838200" y="2586789"/>
            <a:ext cx="10515600" cy="3590174"/>
          </a:xfrm>
        </p:spPr>
        <p:txBody>
          <a:bodyPr>
            <a:normAutofit/>
          </a:bodyPr>
          <a:lstStyle/>
          <a:p>
            <a:pPr marL="457200" indent="-457200">
              <a:buFont typeface="+mj-lt"/>
              <a:buAutoNum type="alphaUcPeriod" startAt="2"/>
            </a:pPr>
            <a:r>
              <a:rPr lang="fr-FR" b="1" dirty="0">
                <a:latin typeface="Verdana" panose="020B0604030504040204" pitchFamily="34" charset="0"/>
                <a:ea typeface="Verdana" panose="020B0604030504040204" pitchFamily="34" charset="0"/>
              </a:rPr>
              <a:t>Les inégalités de santé </a:t>
            </a:r>
          </a:p>
          <a:p>
            <a:endParaRPr lang="fr-FR" sz="2200" dirty="0"/>
          </a:p>
          <a:p>
            <a:pPr lvl="1"/>
            <a:r>
              <a:rPr lang="fr-FR" dirty="0">
                <a:latin typeface="Verdana" panose="020B0604030504040204" pitchFamily="34" charset="0"/>
                <a:ea typeface="Verdana" panose="020B0604030504040204" pitchFamily="34" charset="0"/>
              </a:rPr>
              <a:t>Qu’en dit le diagnostic local de santé ? </a:t>
            </a:r>
          </a:p>
          <a:p>
            <a:pPr lvl="1"/>
            <a:endParaRPr lang="fr-FR" dirty="0">
              <a:latin typeface="Verdana" panose="020B0604030504040204" pitchFamily="34" charset="0"/>
              <a:ea typeface="Verdana" panose="020B0604030504040204" pitchFamily="34" charset="0"/>
            </a:endParaRPr>
          </a:p>
          <a:p>
            <a:pPr lvl="1"/>
            <a:r>
              <a:rPr lang="fr-FR" dirty="0">
                <a:latin typeface="Verdana" panose="020B0604030504040204" pitchFamily="34" charset="0"/>
                <a:ea typeface="Verdana" panose="020B0604030504040204" pitchFamily="34" charset="0"/>
              </a:rPr>
              <a:t>Les enquêtes de la DREES </a:t>
            </a:r>
          </a:p>
          <a:p>
            <a:pPr marL="457200" lvl="1" indent="0">
              <a:buNone/>
            </a:pPr>
            <a:endParaRPr lang="fr-FR" dirty="0">
              <a:latin typeface="Verdana" panose="020B0604030504040204" pitchFamily="34" charset="0"/>
              <a:ea typeface="Verdana" panose="020B0604030504040204" pitchFamily="34" charset="0"/>
            </a:endParaRPr>
          </a:p>
          <a:p>
            <a:pPr lvl="1"/>
            <a:r>
              <a:rPr lang="fr-FR" dirty="0">
                <a:latin typeface="Verdana" panose="020B0604030504040204" pitchFamily="34" charset="0"/>
                <a:ea typeface="Verdana" panose="020B0604030504040204" pitchFamily="34" charset="0"/>
              </a:rPr>
              <a:t>L’analyse sociologique des inégalités de santé . </a:t>
            </a:r>
          </a:p>
        </p:txBody>
      </p:sp>
      <p:sp>
        <p:nvSpPr>
          <p:cNvPr id="4" name="Espace réservé du pied de page 3">
            <a:extLst>
              <a:ext uri="{FF2B5EF4-FFF2-40B4-BE49-F238E27FC236}">
                <a16:creationId xmlns:a16="http://schemas.microsoft.com/office/drawing/2014/main" id="{0B8BF348-FE6D-4FFA-97FE-968B3F925C41}"/>
              </a:ext>
            </a:extLst>
          </p:cNvPr>
          <p:cNvSpPr>
            <a:spLocks noGrp="1"/>
          </p:cNvSpPr>
          <p:nvPr>
            <p:ph type="ftr" sz="quarter" idx="11"/>
          </p:nvPr>
        </p:nvSpPr>
        <p:spPr>
          <a:xfrm>
            <a:off x="4038600" y="6356350"/>
            <a:ext cx="4114800" cy="365125"/>
          </a:xfrm>
        </p:spPr>
        <p:txBody>
          <a:bodyPr>
            <a:normAutofit/>
          </a:bodyPr>
          <a:lstStyle/>
          <a:p>
            <a:pPr>
              <a:spcAft>
                <a:spcPts val="600"/>
              </a:spcAft>
            </a:pPr>
            <a:r>
              <a:rPr lang="fr-FR"/>
              <a:t>M.Fourdrignier. Réseau parentalité Remiremont. 01/07/2022. </a:t>
            </a:r>
          </a:p>
        </p:txBody>
      </p:sp>
      <p:sp>
        <p:nvSpPr>
          <p:cNvPr id="5" name="Espace réservé du numéro de diapositive 4">
            <a:extLst>
              <a:ext uri="{FF2B5EF4-FFF2-40B4-BE49-F238E27FC236}">
                <a16:creationId xmlns:a16="http://schemas.microsoft.com/office/drawing/2014/main" id="{2512DF36-3FBF-DDE6-B22A-DC3EBA3758F3}"/>
              </a:ext>
            </a:extLst>
          </p:cNvPr>
          <p:cNvSpPr>
            <a:spLocks noGrp="1"/>
          </p:cNvSpPr>
          <p:nvPr>
            <p:ph type="sldNum" sz="quarter" idx="12"/>
          </p:nvPr>
        </p:nvSpPr>
        <p:spPr>
          <a:xfrm>
            <a:off x="8610600" y="6356350"/>
            <a:ext cx="2743200" cy="365125"/>
          </a:xfrm>
        </p:spPr>
        <p:txBody>
          <a:bodyPr>
            <a:normAutofit/>
          </a:bodyPr>
          <a:lstStyle/>
          <a:p>
            <a:pPr>
              <a:spcAft>
                <a:spcPts val="600"/>
              </a:spcAft>
            </a:pPr>
            <a:fld id="{DAA613A4-08DF-4B2F-B432-F9470F336116}" type="slidenum">
              <a:rPr lang="fr-FR" smtClean="0"/>
              <a:pPr>
                <a:spcAft>
                  <a:spcPts val="600"/>
                </a:spcAft>
              </a:pPr>
              <a:t>6</a:t>
            </a:fld>
            <a:endParaRPr lang="fr-FR"/>
          </a:p>
        </p:txBody>
      </p:sp>
    </p:spTree>
    <p:extLst>
      <p:ext uri="{BB962C8B-B14F-4D97-AF65-F5344CB8AC3E}">
        <p14:creationId xmlns:p14="http://schemas.microsoft.com/office/powerpoint/2010/main" val="251859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6" name="Titre 5">
            <a:extLst>
              <a:ext uri="{FF2B5EF4-FFF2-40B4-BE49-F238E27FC236}">
                <a16:creationId xmlns:a16="http://schemas.microsoft.com/office/drawing/2014/main" id="{F41BBEFE-4024-628A-08D3-A50A7D5F46C9}"/>
              </a:ext>
            </a:extLst>
          </p:cNvPr>
          <p:cNvSpPr>
            <a:spLocks noGrp="1"/>
          </p:cNvSpPr>
          <p:nvPr>
            <p:ph type="title"/>
          </p:nvPr>
        </p:nvSpPr>
        <p:spPr>
          <a:xfrm>
            <a:off x="838200" y="401221"/>
            <a:ext cx="10515600" cy="1348065"/>
          </a:xfrm>
        </p:spPr>
        <p:txBody>
          <a:bodyPr>
            <a:normAutofit/>
          </a:bodyPr>
          <a:lstStyle/>
          <a:p>
            <a:pPr marL="857250" indent="-857250">
              <a:buFont typeface="+mj-lt"/>
              <a:buAutoNum type="romanUcPeriod"/>
            </a:pPr>
            <a:r>
              <a:rPr lang="fr-FR" sz="4600" b="1">
                <a:solidFill>
                  <a:srgbClr val="FFFFFF"/>
                </a:solidFill>
              </a:rPr>
              <a:t>Contexte et cadre du questionnement</a:t>
            </a:r>
            <a:endParaRPr lang="fr-FR" sz="4600">
              <a:solidFill>
                <a:srgbClr val="FFFFFF"/>
              </a:solidFill>
            </a:endParaRPr>
          </a:p>
        </p:txBody>
      </p:sp>
      <p:sp>
        <p:nvSpPr>
          <p:cNvPr id="7" name="Espace réservé du contenu 6">
            <a:extLst>
              <a:ext uri="{FF2B5EF4-FFF2-40B4-BE49-F238E27FC236}">
                <a16:creationId xmlns:a16="http://schemas.microsoft.com/office/drawing/2014/main" id="{070E2E4A-5A9D-ADE8-C7BF-0962BBB5AC30}"/>
              </a:ext>
            </a:extLst>
          </p:cNvPr>
          <p:cNvSpPr>
            <a:spLocks noGrp="1"/>
          </p:cNvSpPr>
          <p:nvPr>
            <p:ph idx="1"/>
          </p:nvPr>
        </p:nvSpPr>
        <p:spPr>
          <a:xfrm>
            <a:off x="838200" y="2586789"/>
            <a:ext cx="10515600" cy="3590174"/>
          </a:xfrm>
        </p:spPr>
        <p:txBody>
          <a:bodyPr>
            <a:normAutofit/>
          </a:bodyPr>
          <a:lstStyle/>
          <a:p>
            <a:pPr marL="514350" indent="-514350">
              <a:buFont typeface="+mj-lt"/>
              <a:buAutoNum type="alphaUcPeriod" startAt="3"/>
            </a:pPr>
            <a:r>
              <a:rPr lang="fr-FR" b="1" dirty="0">
                <a:latin typeface="Verdana" panose="020B0604030504040204" pitchFamily="34" charset="0"/>
                <a:ea typeface="Verdana" panose="020B0604030504040204" pitchFamily="34" charset="0"/>
              </a:rPr>
              <a:t>Un territoire et ses caractéristiques </a:t>
            </a:r>
          </a:p>
          <a:p>
            <a:pPr marL="514350" indent="-514350">
              <a:buFont typeface="+mj-lt"/>
              <a:buAutoNum type="alphaUcPeriod" startAt="3"/>
            </a:pPr>
            <a:endParaRPr lang="fr-FR" sz="2000" dirty="0"/>
          </a:p>
          <a:p>
            <a:pPr lvl="1"/>
            <a:r>
              <a:rPr lang="fr-FR" dirty="0">
                <a:latin typeface="Verdana" panose="020B0604030504040204" pitchFamily="34" charset="0"/>
                <a:ea typeface="Verdana" panose="020B0604030504040204" pitchFamily="34" charset="0"/>
              </a:rPr>
              <a:t>Les caractéristiques du (des) territoires</a:t>
            </a:r>
          </a:p>
          <a:p>
            <a:pPr lvl="1"/>
            <a:endParaRPr lang="fr-FR" dirty="0">
              <a:latin typeface="Verdana" panose="020B0604030504040204" pitchFamily="34" charset="0"/>
              <a:ea typeface="Verdana" panose="020B0604030504040204" pitchFamily="34" charset="0"/>
            </a:endParaRPr>
          </a:p>
          <a:p>
            <a:pPr lvl="1"/>
            <a:r>
              <a:rPr lang="fr-FR" dirty="0">
                <a:latin typeface="Verdana" panose="020B0604030504040204" pitchFamily="34" charset="0"/>
                <a:ea typeface="Verdana" panose="020B0604030504040204" pitchFamily="34" charset="0"/>
              </a:rPr>
              <a:t>Les éléments du DLS au regard de la parentalité </a:t>
            </a:r>
          </a:p>
        </p:txBody>
      </p:sp>
      <p:sp>
        <p:nvSpPr>
          <p:cNvPr id="4" name="Espace réservé du pied de page 3">
            <a:extLst>
              <a:ext uri="{FF2B5EF4-FFF2-40B4-BE49-F238E27FC236}">
                <a16:creationId xmlns:a16="http://schemas.microsoft.com/office/drawing/2014/main" id="{0B8BF348-FE6D-4FFA-97FE-968B3F925C41}"/>
              </a:ext>
            </a:extLst>
          </p:cNvPr>
          <p:cNvSpPr>
            <a:spLocks noGrp="1"/>
          </p:cNvSpPr>
          <p:nvPr>
            <p:ph type="ftr" sz="quarter" idx="11"/>
          </p:nvPr>
        </p:nvSpPr>
        <p:spPr>
          <a:xfrm>
            <a:off x="4038600" y="6356350"/>
            <a:ext cx="4114800" cy="365125"/>
          </a:xfrm>
        </p:spPr>
        <p:txBody>
          <a:bodyPr>
            <a:normAutofit/>
          </a:bodyPr>
          <a:lstStyle/>
          <a:p>
            <a:pPr>
              <a:spcAft>
                <a:spcPts val="600"/>
              </a:spcAft>
            </a:pPr>
            <a:r>
              <a:rPr lang="fr-FR"/>
              <a:t>M.Fourdrignier. Réseau parentalité Remiremont. 01/07/2022. </a:t>
            </a:r>
          </a:p>
        </p:txBody>
      </p:sp>
      <p:sp>
        <p:nvSpPr>
          <p:cNvPr id="5" name="Espace réservé du numéro de diapositive 4">
            <a:extLst>
              <a:ext uri="{FF2B5EF4-FFF2-40B4-BE49-F238E27FC236}">
                <a16:creationId xmlns:a16="http://schemas.microsoft.com/office/drawing/2014/main" id="{2512DF36-3FBF-DDE6-B22A-DC3EBA3758F3}"/>
              </a:ext>
            </a:extLst>
          </p:cNvPr>
          <p:cNvSpPr>
            <a:spLocks noGrp="1"/>
          </p:cNvSpPr>
          <p:nvPr>
            <p:ph type="sldNum" sz="quarter" idx="12"/>
          </p:nvPr>
        </p:nvSpPr>
        <p:spPr>
          <a:xfrm>
            <a:off x="8610600" y="6356350"/>
            <a:ext cx="2743200" cy="365125"/>
          </a:xfrm>
        </p:spPr>
        <p:txBody>
          <a:bodyPr>
            <a:normAutofit/>
          </a:bodyPr>
          <a:lstStyle/>
          <a:p>
            <a:pPr>
              <a:spcAft>
                <a:spcPts val="600"/>
              </a:spcAft>
            </a:pPr>
            <a:fld id="{DAA613A4-08DF-4B2F-B432-F9470F336116}" type="slidenum">
              <a:rPr lang="fr-FR" smtClean="0"/>
              <a:pPr>
                <a:spcAft>
                  <a:spcPts val="600"/>
                </a:spcAft>
              </a:pPr>
              <a:t>7</a:t>
            </a:fld>
            <a:endParaRPr lang="fr-FR"/>
          </a:p>
        </p:txBody>
      </p:sp>
    </p:spTree>
    <p:extLst>
      <p:ext uri="{BB962C8B-B14F-4D97-AF65-F5344CB8AC3E}">
        <p14:creationId xmlns:p14="http://schemas.microsoft.com/office/powerpoint/2010/main" val="1409218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E2F27B0A-44C2-7D34-1E85-E93DBC8DFDE3}"/>
              </a:ext>
            </a:extLst>
          </p:cNvPr>
          <p:cNvSpPr>
            <a:spLocks noGrp="1"/>
          </p:cNvSpPr>
          <p:nvPr>
            <p:ph type="title"/>
          </p:nvPr>
        </p:nvSpPr>
        <p:spPr>
          <a:xfrm>
            <a:off x="838200" y="365125"/>
            <a:ext cx="10515600" cy="451621"/>
          </a:xfrm>
        </p:spPr>
        <p:txBody>
          <a:bodyPr>
            <a:normAutofit fontScale="90000"/>
          </a:bodyPr>
          <a:lstStyle/>
          <a:p>
            <a:pPr algn="ctr"/>
            <a:r>
              <a:rPr lang="fr-FR" dirty="0"/>
              <a:t>Les caractéristiques du(des) territoires I. </a:t>
            </a:r>
          </a:p>
        </p:txBody>
      </p:sp>
      <p:sp>
        <p:nvSpPr>
          <p:cNvPr id="2" name="Espace réservé du pied de page 1">
            <a:extLst>
              <a:ext uri="{FF2B5EF4-FFF2-40B4-BE49-F238E27FC236}">
                <a16:creationId xmlns:a16="http://schemas.microsoft.com/office/drawing/2014/main" id="{C92A4756-0038-AE3C-F596-F931333A9C88}"/>
              </a:ext>
            </a:extLst>
          </p:cNvPr>
          <p:cNvSpPr>
            <a:spLocks noGrp="1"/>
          </p:cNvSpPr>
          <p:nvPr>
            <p:ph type="ftr" sz="quarter" idx="11"/>
          </p:nvPr>
        </p:nvSpPr>
        <p:spPr/>
        <p:txBody>
          <a:bodyPr/>
          <a:lstStyle/>
          <a:p>
            <a:r>
              <a:rPr lang="fr-FR"/>
              <a:t>M.Fourdrignier. Réseau parentalité Remiremont. 01/07/2022. </a:t>
            </a:r>
          </a:p>
        </p:txBody>
      </p:sp>
      <p:sp>
        <p:nvSpPr>
          <p:cNvPr id="3" name="Espace réservé du numéro de diapositive 2">
            <a:extLst>
              <a:ext uri="{FF2B5EF4-FFF2-40B4-BE49-F238E27FC236}">
                <a16:creationId xmlns:a16="http://schemas.microsoft.com/office/drawing/2014/main" id="{7845A3CF-DF3F-0253-F201-DEEF0043C6A3}"/>
              </a:ext>
            </a:extLst>
          </p:cNvPr>
          <p:cNvSpPr>
            <a:spLocks noGrp="1"/>
          </p:cNvSpPr>
          <p:nvPr>
            <p:ph type="sldNum" sz="quarter" idx="12"/>
          </p:nvPr>
        </p:nvSpPr>
        <p:spPr/>
        <p:txBody>
          <a:bodyPr/>
          <a:lstStyle/>
          <a:p>
            <a:fld id="{DAA613A4-08DF-4B2F-B432-F9470F336116}" type="slidenum">
              <a:rPr lang="fr-FR" smtClean="0"/>
              <a:t>8</a:t>
            </a:fld>
            <a:endParaRPr lang="fr-FR"/>
          </a:p>
        </p:txBody>
      </p:sp>
      <p:graphicFrame>
        <p:nvGraphicFramePr>
          <p:cNvPr id="7" name="Tableau 6">
            <a:extLst>
              <a:ext uri="{FF2B5EF4-FFF2-40B4-BE49-F238E27FC236}">
                <a16:creationId xmlns:a16="http://schemas.microsoft.com/office/drawing/2014/main" id="{3E8EDE8E-7964-4407-0FB7-542E9A1D6649}"/>
              </a:ext>
            </a:extLst>
          </p:cNvPr>
          <p:cNvGraphicFramePr>
            <a:graphicFrameLocks noGrp="1"/>
          </p:cNvGraphicFramePr>
          <p:nvPr>
            <p:extLst>
              <p:ext uri="{D42A27DB-BD31-4B8C-83A1-F6EECF244321}">
                <p14:modId xmlns:p14="http://schemas.microsoft.com/office/powerpoint/2010/main" val="3641571178"/>
              </p:ext>
            </p:extLst>
          </p:nvPr>
        </p:nvGraphicFramePr>
        <p:xfrm>
          <a:off x="771525" y="893471"/>
          <a:ext cx="10667999" cy="5921568"/>
        </p:xfrm>
        <a:graphic>
          <a:graphicData uri="http://schemas.openxmlformats.org/drawingml/2006/table">
            <a:tbl>
              <a:tblPr firstRow="1" firstCol="1" bandRow="1">
                <a:tableStyleId>{5C22544A-7EE6-4342-B048-85BDC9FD1C3A}</a:tableStyleId>
              </a:tblPr>
              <a:tblGrid>
                <a:gridCol w="4348030">
                  <a:extLst>
                    <a:ext uri="{9D8B030D-6E8A-4147-A177-3AD203B41FA5}">
                      <a16:colId xmlns:a16="http://schemas.microsoft.com/office/drawing/2014/main" val="4024376763"/>
                    </a:ext>
                  </a:extLst>
                </a:gridCol>
                <a:gridCol w="2093371">
                  <a:extLst>
                    <a:ext uri="{9D8B030D-6E8A-4147-A177-3AD203B41FA5}">
                      <a16:colId xmlns:a16="http://schemas.microsoft.com/office/drawing/2014/main" val="1554493726"/>
                    </a:ext>
                  </a:extLst>
                </a:gridCol>
                <a:gridCol w="1540211">
                  <a:extLst>
                    <a:ext uri="{9D8B030D-6E8A-4147-A177-3AD203B41FA5}">
                      <a16:colId xmlns:a16="http://schemas.microsoft.com/office/drawing/2014/main" val="3104340640"/>
                    </a:ext>
                  </a:extLst>
                </a:gridCol>
                <a:gridCol w="1770788">
                  <a:extLst>
                    <a:ext uri="{9D8B030D-6E8A-4147-A177-3AD203B41FA5}">
                      <a16:colId xmlns:a16="http://schemas.microsoft.com/office/drawing/2014/main" val="237651741"/>
                    </a:ext>
                  </a:extLst>
                </a:gridCol>
                <a:gridCol w="915599">
                  <a:extLst>
                    <a:ext uri="{9D8B030D-6E8A-4147-A177-3AD203B41FA5}">
                      <a16:colId xmlns:a16="http://schemas.microsoft.com/office/drawing/2014/main" val="248257038"/>
                    </a:ext>
                  </a:extLst>
                </a:gridCol>
              </a:tblGrid>
              <a:tr h="1162857">
                <a:tc>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Population</a:t>
                      </a: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CC des Ballons des Hautes-Vosges </a:t>
                      </a: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CC des Hautes-Vosges </a:t>
                      </a: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CC de la Porte des Vosges Méridionales</a:t>
                      </a: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Pays</a:t>
                      </a: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533303556"/>
                  </a:ext>
                </a:extLst>
              </a:tr>
              <a:tr h="215871">
                <a:tc>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Population en 2018</a:t>
                      </a:r>
                    </a:p>
                    <a:p>
                      <a:pPr algn="ctr">
                        <a:lnSpc>
                          <a:spcPct val="107000"/>
                        </a:lnSpc>
                        <a:spcAft>
                          <a:spcPts val="800"/>
                        </a:spcAft>
                      </a:pP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a:effectLst/>
                          <a:latin typeface="Verdana" panose="020B0604030504040204" pitchFamily="34" charset="0"/>
                          <a:ea typeface="Verdana" panose="020B0604030504040204" pitchFamily="34" charset="0"/>
                        </a:rPr>
                        <a:t>15114</a:t>
                      </a:r>
                      <a:endParaRPr lang="fr-FR" sz="140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35583</a:t>
                      </a: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29357</a:t>
                      </a: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80054</a:t>
                      </a: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588224288"/>
                  </a:ext>
                </a:extLst>
              </a:tr>
              <a:tr h="689364">
                <a:tc>
                  <a:txBody>
                    <a:bodyPr/>
                    <a:lstStyle/>
                    <a:p>
                      <a:pPr algn="ctr">
                        <a:lnSpc>
                          <a:spcPct val="107000"/>
                        </a:lnSpc>
                        <a:spcAft>
                          <a:spcPts val="800"/>
                        </a:spcAft>
                      </a:pPr>
                      <a:r>
                        <a:rPr lang="fr-FR" sz="1400">
                          <a:effectLst/>
                          <a:latin typeface="Verdana" panose="020B0604030504040204" pitchFamily="34" charset="0"/>
                          <a:ea typeface="Verdana" panose="020B0604030504040204" pitchFamily="34" charset="0"/>
                        </a:rPr>
                        <a:t>Densité de la population (nombre d'habitants au km²) en 2018</a:t>
                      </a:r>
                      <a:endParaRPr lang="fr-FR" sz="140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77,7</a:t>
                      </a: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a:effectLst/>
                          <a:latin typeface="Verdana" panose="020B0604030504040204" pitchFamily="34" charset="0"/>
                          <a:ea typeface="Verdana" panose="020B0604030504040204" pitchFamily="34" charset="0"/>
                        </a:rPr>
                        <a:t>70,9</a:t>
                      </a:r>
                      <a:endParaRPr lang="fr-FR" sz="140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111,7</a:t>
                      </a: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l">
                        <a:lnSpc>
                          <a:spcPct val="107000"/>
                        </a:lnSpc>
                      </a:pPr>
                      <a:endParaRPr lang="fr-FR" sz="140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234867696"/>
                  </a:ext>
                </a:extLst>
              </a:tr>
              <a:tr h="689364">
                <a:tc>
                  <a:txBody>
                    <a:bodyPr/>
                    <a:lstStyle/>
                    <a:p>
                      <a:pPr algn="ctr">
                        <a:lnSpc>
                          <a:spcPct val="107000"/>
                        </a:lnSpc>
                        <a:spcAft>
                          <a:spcPts val="800"/>
                        </a:spcAft>
                      </a:pPr>
                      <a:r>
                        <a:rPr lang="fr-FR" sz="1400">
                          <a:effectLst/>
                          <a:latin typeface="Verdana" panose="020B0604030504040204" pitchFamily="34" charset="0"/>
                          <a:ea typeface="Verdana" panose="020B0604030504040204" pitchFamily="34" charset="0"/>
                        </a:rPr>
                        <a:t>Variation de la population : taux annuel moyen entre 2013 et 2018, en %</a:t>
                      </a:r>
                      <a:endParaRPr lang="fr-FR" sz="140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–0,6</a:t>
                      </a: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a:effectLst/>
                          <a:latin typeface="Verdana" panose="020B0604030504040204" pitchFamily="34" charset="0"/>
                          <a:ea typeface="Verdana" panose="020B0604030504040204" pitchFamily="34" charset="0"/>
                        </a:rPr>
                        <a:t>–0,8</a:t>
                      </a:r>
                      <a:endParaRPr lang="fr-FR" sz="140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–0,3</a:t>
                      </a: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l">
                        <a:lnSpc>
                          <a:spcPct val="107000"/>
                        </a:lnSpc>
                      </a:pP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096763579"/>
                  </a:ext>
                </a:extLst>
              </a:tr>
              <a:tr h="689364">
                <a:tc>
                  <a:txBody>
                    <a:bodyPr/>
                    <a:lstStyle/>
                    <a:p>
                      <a:pPr algn="ctr">
                        <a:lnSpc>
                          <a:spcPct val="107000"/>
                        </a:lnSpc>
                        <a:spcAft>
                          <a:spcPts val="800"/>
                        </a:spcAft>
                      </a:pPr>
                      <a:r>
                        <a:rPr lang="fr-FR" sz="1400">
                          <a:effectLst/>
                          <a:latin typeface="Verdana" panose="020B0604030504040204" pitchFamily="34" charset="0"/>
                          <a:ea typeface="Verdana" panose="020B0604030504040204" pitchFamily="34" charset="0"/>
                        </a:rPr>
                        <a:t>dont variation due au solde naturel : taux annuel moyen entre 2013 et 2018, en %</a:t>
                      </a:r>
                      <a:endParaRPr lang="fr-FR" sz="140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–0,5</a:t>
                      </a: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–0,4</a:t>
                      </a: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a:effectLst/>
                          <a:latin typeface="Verdana" panose="020B0604030504040204" pitchFamily="34" charset="0"/>
                          <a:ea typeface="Verdana" panose="020B0604030504040204" pitchFamily="34" charset="0"/>
                        </a:rPr>
                        <a:t>–0,3</a:t>
                      </a:r>
                      <a:endParaRPr lang="fr-FR" sz="140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l">
                        <a:lnSpc>
                          <a:spcPct val="107000"/>
                        </a:lnSpc>
                      </a:pP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50351657"/>
                  </a:ext>
                </a:extLst>
              </a:tr>
              <a:tr h="926110">
                <a:tc>
                  <a:txBody>
                    <a:bodyPr/>
                    <a:lstStyle/>
                    <a:p>
                      <a:pPr algn="ctr">
                        <a:lnSpc>
                          <a:spcPct val="107000"/>
                        </a:lnSpc>
                        <a:spcAft>
                          <a:spcPts val="800"/>
                        </a:spcAft>
                      </a:pPr>
                      <a:r>
                        <a:rPr lang="fr-FR" sz="1400">
                          <a:effectLst/>
                          <a:latin typeface="Verdana" panose="020B0604030504040204" pitchFamily="34" charset="0"/>
                          <a:ea typeface="Verdana" panose="020B0604030504040204" pitchFamily="34" charset="0"/>
                        </a:rPr>
                        <a:t>dont variation due au solde migratoire : taux annuel moyen entre 2013 et 2018, en %</a:t>
                      </a:r>
                      <a:endParaRPr lang="fr-FR" sz="140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a:effectLst/>
                          <a:latin typeface="Verdana" panose="020B0604030504040204" pitchFamily="34" charset="0"/>
                          <a:ea typeface="Verdana" panose="020B0604030504040204" pitchFamily="34" charset="0"/>
                        </a:rPr>
                        <a:t>–0,1</a:t>
                      </a:r>
                      <a:endParaRPr lang="fr-FR" sz="140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a:effectLst/>
                          <a:latin typeface="Verdana" panose="020B0604030504040204" pitchFamily="34" charset="0"/>
                          <a:ea typeface="Verdana" panose="020B0604030504040204" pitchFamily="34" charset="0"/>
                        </a:rPr>
                        <a:t>–0,4</a:t>
                      </a:r>
                      <a:endParaRPr lang="fr-FR" sz="140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–0,1</a:t>
                      </a: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l">
                        <a:lnSpc>
                          <a:spcPct val="107000"/>
                        </a:lnSpc>
                      </a:pP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983594155"/>
                  </a:ext>
                </a:extLst>
              </a:tr>
              <a:tr h="215871">
                <a:tc>
                  <a:txBody>
                    <a:bodyPr/>
                    <a:lstStyle/>
                    <a:p>
                      <a:pPr algn="ctr">
                        <a:lnSpc>
                          <a:spcPct val="107000"/>
                        </a:lnSpc>
                        <a:spcAft>
                          <a:spcPts val="800"/>
                        </a:spcAft>
                      </a:pPr>
                      <a:r>
                        <a:rPr lang="fr-FR" sz="1400">
                          <a:effectLst/>
                          <a:latin typeface="Verdana" panose="020B0604030504040204" pitchFamily="34" charset="0"/>
                          <a:ea typeface="Verdana" panose="020B0604030504040204" pitchFamily="34" charset="0"/>
                        </a:rPr>
                        <a:t>Nombre de ménages en 2018</a:t>
                      </a:r>
                      <a:endParaRPr lang="fr-FR" sz="140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a:effectLst/>
                          <a:latin typeface="Verdana" panose="020B0604030504040204" pitchFamily="34" charset="0"/>
                          <a:ea typeface="Verdana" panose="020B0604030504040204" pitchFamily="34" charset="0"/>
                        </a:rPr>
                        <a:t>7067</a:t>
                      </a:r>
                      <a:endParaRPr lang="fr-FR" sz="140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a:effectLst/>
                          <a:latin typeface="Verdana" panose="020B0604030504040204" pitchFamily="34" charset="0"/>
                          <a:ea typeface="Verdana" panose="020B0604030504040204" pitchFamily="34" charset="0"/>
                        </a:rPr>
                        <a:t>16818</a:t>
                      </a:r>
                      <a:endParaRPr lang="fr-FR" sz="140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13962</a:t>
                      </a: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37847</a:t>
                      </a: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912064449"/>
                  </a:ext>
                </a:extLst>
              </a:tr>
              <a:tr h="215871">
                <a:tc>
                  <a:txBody>
                    <a:bodyPr/>
                    <a:lstStyle/>
                    <a:p>
                      <a:pPr algn="ctr">
                        <a:lnSpc>
                          <a:spcPct val="107000"/>
                        </a:lnSpc>
                        <a:spcAft>
                          <a:spcPts val="800"/>
                        </a:spcAft>
                      </a:pPr>
                      <a:r>
                        <a:rPr lang="fr-FR" sz="1400">
                          <a:effectLst/>
                          <a:latin typeface="Verdana" panose="020B0604030504040204" pitchFamily="34" charset="0"/>
                          <a:ea typeface="Verdana" panose="020B0604030504040204" pitchFamily="34" charset="0"/>
                        </a:rPr>
                        <a:t>Taille moyenne des ménages </a:t>
                      </a:r>
                      <a:endParaRPr lang="fr-FR" sz="140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a:effectLst/>
                          <a:latin typeface="Verdana" panose="020B0604030504040204" pitchFamily="34" charset="0"/>
                          <a:ea typeface="Verdana" panose="020B0604030504040204" pitchFamily="34" charset="0"/>
                        </a:rPr>
                        <a:t>2,14</a:t>
                      </a:r>
                      <a:endParaRPr lang="fr-FR" sz="140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a:effectLst/>
                          <a:latin typeface="Verdana" panose="020B0604030504040204" pitchFamily="34" charset="0"/>
                          <a:ea typeface="Verdana" panose="020B0604030504040204" pitchFamily="34" charset="0"/>
                        </a:rPr>
                        <a:t>2,12</a:t>
                      </a:r>
                      <a:endParaRPr lang="fr-FR" sz="140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a:effectLst/>
                          <a:latin typeface="Verdana" panose="020B0604030504040204" pitchFamily="34" charset="0"/>
                          <a:ea typeface="Verdana" panose="020B0604030504040204" pitchFamily="34" charset="0"/>
                        </a:rPr>
                        <a:t>2,10</a:t>
                      </a:r>
                      <a:endParaRPr lang="fr-FR" sz="140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2,12</a:t>
                      </a: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899189477"/>
                  </a:ext>
                </a:extLst>
              </a:tr>
              <a:tr h="794731">
                <a:tc gridSpan="5">
                  <a:txBody>
                    <a:bodyPr/>
                    <a:lstStyle/>
                    <a:p>
                      <a:pPr algn="ctr">
                        <a:lnSpc>
                          <a:spcPct val="107000"/>
                        </a:lnSpc>
                        <a:spcAft>
                          <a:spcPts val="800"/>
                        </a:spcAft>
                      </a:pPr>
                      <a:r>
                        <a:rPr lang="fr-FR" sz="1400" dirty="0">
                          <a:effectLst/>
                          <a:latin typeface="Verdana" panose="020B0604030504040204" pitchFamily="34" charset="0"/>
                          <a:ea typeface="Verdana" panose="020B0604030504040204" pitchFamily="34" charset="0"/>
                        </a:rPr>
                        <a:t>Sources : Insee, RP2013 et RP2018 exploitations principales en géographie au 01/01/2022</a:t>
                      </a:r>
                    </a:p>
                  </a:txBody>
                  <a:tcPr marL="44450" marR="4445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589809442"/>
                  </a:ext>
                </a:extLst>
              </a:tr>
            </a:tbl>
          </a:graphicData>
        </a:graphic>
      </p:graphicFrame>
    </p:spTree>
    <p:extLst>
      <p:ext uri="{BB962C8B-B14F-4D97-AF65-F5344CB8AC3E}">
        <p14:creationId xmlns:p14="http://schemas.microsoft.com/office/powerpoint/2010/main" val="2485981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52686694-1CA3-311D-F013-A3CA2656CD37}"/>
              </a:ext>
            </a:extLst>
          </p:cNvPr>
          <p:cNvSpPr>
            <a:spLocks noGrp="1"/>
          </p:cNvSpPr>
          <p:nvPr>
            <p:ph type="title"/>
          </p:nvPr>
        </p:nvSpPr>
        <p:spPr>
          <a:xfrm>
            <a:off x="838200" y="365125"/>
            <a:ext cx="10515600" cy="540397"/>
          </a:xfrm>
        </p:spPr>
        <p:txBody>
          <a:bodyPr>
            <a:normAutofit fontScale="90000"/>
          </a:bodyPr>
          <a:lstStyle/>
          <a:p>
            <a:pPr algn="ctr"/>
            <a:r>
              <a:rPr lang="fr-FR" dirty="0"/>
              <a:t>Les caractéristiques du(des) territoires II.</a:t>
            </a:r>
          </a:p>
        </p:txBody>
      </p:sp>
      <p:sp>
        <p:nvSpPr>
          <p:cNvPr id="3" name="Espace réservé du pied de page 2">
            <a:extLst>
              <a:ext uri="{FF2B5EF4-FFF2-40B4-BE49-F238E27FC236}">
                <a16:creationId xmlns:a16="http://schemas.microsoft.com/office/drawing/2014/main" id="{84FE1A91-1CC1-F9FF-06D5-1A4BBCE02480}"/>
              </a:ext>
            </a:extLst>
          </p:cNvPr>
          <p:cNvSpPr>
            <a:spLocks noGrp="1"/>
          </p:cNvSpPr>
          <p:nvPr>
            <p:ph type="ftr" sz="quarter" idx="11"/>
          </p:nvPr>
        </p:nvSpPr>
        <p:spPr/>
        <p:txBody>
          <a:bodyPr/>
          <a:lstStyle/>
          <a:p>
            <a:r>
              <a:rPr lang="fr-FR"/>
              <a:t>M.Fourdrignier. Réseau parentalité Remiremont. 01/07/2022. </a:t>
            </a:r>
          </a:p>
        </p:txBody>
      </p:sp>
      <p:sp>
        <p:nvSpPr>
          <p:cNvPr id="4" name="Espace réservé du numéro de diapositive 3">
            <a:extLst>
              <a:ext uri="{FF2B5EF4-FFF2-40B4-BE49-F238E27FC236}">
                <a16:creationId xmlns:a16="http://schemas.microsoft.com/office/drawing/2014/main" id="{D30127EC-BF1F-9AE8-D826-E8F5AB13E5FB}"/>
              </a:ext>
            </a:extLst>
          </p:cNvPr>
          <p:cNvSpPr>
            <a:spLocks noGrp="1"/>
          </p:cNvSpPr>
          <p:nvPr>
            <p:ph type="sldNum" sz="quarter" idx="12"/>
          </p:nvPr>
        </p:nvSpPr>
        <p:spPr/>
        <p:txBody>
          <a:bodyPr/>
          <a:lstStyle/>
          <a:p>
            <a:fld id="{DAA613A4-08DF-4B2F-B432-F9470F336116}" type="slidenum">
              <a:rPr lang="fr-FR" smtClean="0"/>
              <a:t>9</a:t>
            </a:fld>
            <a:endParaRPr lang="fr-FR"/>
          </a:p>
        </p:txBody>
      </p:sp>
      <p:graphicFrame>
        <p:nvGraphicFramePr>
          <p:cNvPr id="6" name="Tableau 5">
            <a:extLst>
              <a:ext uri="{FF2B5EF4-FFF2-40B4-BE49-F238E27FC236}">
                <a16:creationId xmlns:a16="http://schemas.microsoft.com/office/drawing/2014/main" id="{9AA60813-9E8F-9960-6008-6F9D42194217}"/>
              </a:ext>
            </a:extLst>
          </p:cNvPr>
          <p:cNvGraphicFramePr>
            <a:graphicFrameLocks noGrp="1"/>
          </p:cNvGraphicFramePr>
          <p:nvPr>
            <p:extLst>
              <p:ext uri="{D42A27DB-BD31-4B8C-83A1-F6EECF244321}">
                <p14:modId xmlns:p14="http://schemas.microsoft.com/office/powerpoint/2010/main" val="2348546596"/>
              </p:ext>
            </p:extLst>
          </p:nvPr>
        </p:nvGraphicFramePr>
        <p:xfrm>
          <a:off x="2015231" y="1047565"/>
          <a:ext cx="8780015" cy="5574753"/>
        </p:xfrm>
        <a:graphic>
          <a:graphicData uri="http://schemas.openxmlformats.org/drawingml/2006/table">
            <a:tbl>
              <a:tblPr firstRow="1" firstCol="1" bandRow="1">
                <a:tableStyleId>{5C22544A-7EE6-4342-B048-85BDC9FD1C3A}</a:tableStyleId>
              </a:tblPr>
              <a:tblGrid>
                <a:gridCol w="3538629">
                  <a:extLst>
                    <a:ext uri="{9D8B030D-6E8A-4147-A177-3AD203B41FA5}">
                      <a16:colId xmlns:a16="http://schemas.microsoft.com/office/drawing/2014/main" val="1681560636"/>
                    </a:ext>
                  </a:extLst>
                </a:gridCol>
                <a:gridCol w="1703681">
                  <a:extLst>
                    <a:ext uri="{9D8B030D-6E8A-4147-A177-3AD203B41FA5}">
                      <a16:colId xmlns:a16="http://schemas.microsoft.com/office/drawing/2014/main" val="944290857"/>
                    </a:ext>
                  </a:extLst>
                </a:gridCol>
                <a:gridCol w="1253496">
                  <a:extLst>
                    <a:ext uri="{9D8B030D-6E8A-4147-A177-3AD203B41FA5}">
                      <a16:colId xmlns:a16="http://schemas.microsoft.com/office/drawing/2014/main" val="2450489453"/>
                    </a:ext>
                  </a:extLst>
                </a:gridCol>
                <a:gridCol w="1441151">
                  <a:extLst>
                    <a:ext uri="{9D8B030D-6E8A-4147-A177-3AD203B41FA5}">
                      <a16:colId xmlns:a16="http://schemas.microsoft.com/office/drawing/2014/main" val="272271357"/>
                    </a:ext>
                  </a:extLst>
                </a:gridCol>
                <a:gridCol w="843058">
                  <a:extLst>
                    <a:ext uri="{9D8B030D-6E8A-4147-A177-3AD203B41FA5}">
                      <a16:colId xmlns:a16="http://schemas.microsoft.com/office/drawing/2014/main" val="3821319773"/>
                    </a:ext>
                  </a:extLst>
                </a:gridCol>
              </a:tblGrid>
              <a:tr h="702647">
                <a:tc>
                  <a:txBody>
                    <a:bodyPr/>
                    <a:lstStyle/>
                    <a:p>
                      <a:pPr algn="ctr">
                        <a:lnSpc>
                          <a:spcPct val="107000"/>
                        </a:lnSpc>
                        <a:spcAft>
                          <a:spcPts val="800"/>
                        </a:spcAft>
                      </a:pPr>
                      <a:r>
                        <a:rPr lang="fr-FR" sz="1200" dirty="0">
                          <a:effectLst/>
                          <a:latin typeface="Verdana" panose="020B0604030504040204" pitchFamily="34" charset="0"/>
                          <a:ea typeface="Verdana" panose="020B0604030504040204" pitchFamily="34" charset="0"/>
                        </a:rPr>
                        <a:t>Population</a:t>
                      </a:r>
                      <a:endParaRPr lang="fr-FR" sz="1200" dirty="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CC des Ballons des Hautes-Vosges </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CC des Hautes-Vosges </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CC de la Porte des Vosges Méridionales</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Pays</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extLst>
                  <a:ext uri="{0D108BD9-81ED-4DB2-BD59-A6C34878D82A}">
                    <a16:rowId xmlns:a16="http://schemas.microsoft.com/office/drawing/2014/main" val="1399192861"/>
                  </a:ext>
                </a:extLst>
              </a:tr>
              <a:tr h="282882">
                <a:tc>
                  <a:txBody>
                    <a:bodyPr/>
                    <a:lstStyle/>
                    <a:p>
                      <a:pPr algn="l">
                        <a:lnSpc>
                          <a:spcPct val="107000"/>
                        </a:lnSpc>
                        <a:spcAft>
                          <a:spcPts val="800"/>
                        </a:spcAft>
                      </a:pPr>
                      <a:r>
                        <a:rPr lang="fr-FR" sz="1200" dirty="0">
                          <a:effectLst/>
                          <a:latin typeface="Verdana" panose="020B0604030504040204" pitchFamily="34" charset="0"/>
                          <a:ea typeface="Verdana" panose="020B0604030504040204" pitchFamily="34" charset="0"/>
                        </a:rPr>
                        <a:t>Nombre total de logements en 2018</a:t>
                      </a:r>
                      <a:endParaRPr lang="fr-FR" sz="1200" dirty="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b"/>
                </a:tc>
                <a:tc>
                  <a:txBody>
                    <a:bodyPr/>
                    <a:lstStyle/>
                    <a:p>
                      <a:pPr algn="ctr">
                        <a:lnSpc>
                          <a:spcPct val="107000"/>
                        </a:lnSpc>
                        <a:spcAft>
                          <a:spcPts val="800"/>
                        </a:spcAft>
                      </a:pPr>
                      <a:r>
                        <a:rPr lang="fr-FR" sz="1200" dirty="0">
                          <a:effectLst/>
                          <a:latin typeface="Verdana" panose="020B0604030504040204" pitchFamily="34" charset="0"/>
                          <a:ea typeface="Verdana" panose="020B0604030504040204" pitchFamily="34" charset="0"/>
                        </a:rPr>
                        <a:t>9570</a:t>
                      </a:r>
                      <a:endParaRPr lang="fr-FR" sz="1200" dirty="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b"/>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27628</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b"/>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16916</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b"/>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54114</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extLst>
                  <a:ext uri="{0D108BD9-81ED-4DB2-BD59-A6C34878D82A}">
                    <a16:rowId xmlns:a16="http://schemas.microsoft.com/office/drawing/2014/main" val="391350341"/>
                  </a:ext>
                </a:extLst>
              </a:tr>
              <a:tr h="301807">
                <a:tc>
                  <a:txBody>
                    <a:bodyPr/>
                    <a:lstStyle/>
                    <a:p>
                      <a:pPr algn="l">
                        <a:lnSpc>
                          <a:spcPct val="107000"/>
                        </a:lnSpc>
                        <a:spcAft>
                          <a:spcPts val="800"/>
                        </a:spcAft>
                      </a:pPr>
                      <a:r>
                        <a:rPr lang="fr-FR" sz="1200">
                          <a:effectLst/>
                          <a:latin typeface="Verdana" panose="020B0604030504040204" pitchFamily="34" charset="0"/>
                          <a:ea typeface="Verdana" panose="020B0604030504040204" pitchFamily="34" charset="0"/>
                        </a:rPr>
                        <a:t>Part des résidences principales en 2018, en %</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b"/>
                </a:tc>
                <a:tc>
                  <a:txBody>
                    <a:bodyPr/>
                    <a:lstStyle/>
                    <a:p>
                      <a:pPr algn="ctr">
                        <a:lnSpc>
                          <a:spcPct val="107000"/>
                        </a:lnSpc>
                        <a:spcAft>
                          <a:spcPts val="800"/>
                        </a:spcAft>
                      </a:pPr>
                      <a:r>
                        <a:rPr lang="fr-FR" sz="1200" dirty="0">
                          <a:effectLst/>
                          <a:latin typeface="Verdana" panose="020B0604030504040204" pitchFamily="34" charset="0"/>
                          <a:ea typeface="Verdana" panose="020B0604030504040204" pitchFamily="34" charset="0"/>
                        </a:rPr>
                        <a:t>73,8</a:t>
                      </a:r>
                      <a:endParaRPr lang="fr-FR" sz="1200" dirty="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b"/>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60,9</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b"/>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82,5</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b"/>
                </a:tc>
                <a:tc>
                  <a:txBody>
                    <a:bodyPr/>
                    <a:lstStyle/>
                    <a:p>
                      <a:pPr algn="l">
                        <a:lnSpc>
                          <a:spcPct val="107000"/>
                        </a:lnSpc>
                      </a:pP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extLst>
                  <a:ext uri="{0D108BD9-81ED-4DB2-BD59-A6C34878D82A}">
                    <a16:rowId xmlns:a16="http://schemas.microsoft.com/office/drawing/2014/main" val="659236815"/>
                  </a:ext>
                </a:extLst>
              </a:tr>
              <a:tr h="443281">
                <a:tc>
                  <a:txBody>
                    <a:bodyPr/>
                    <a:lstStyle/>
                    <a:p>
                      <a:pPr algn="l">
                        <a:lnSpc>
                          <a:spcPct val="107000"/>
                        </a:lnSpc>
                        <a:spcAft>
                          <a:spcPts val="800"/>
                        </a:spcAft>
                      </a:pPr>
                      <a:r>
                        <a:rPr lang="fr-FR" sz="1200">
                          <a:effectLst/>
                          <a:latin typeface="Verdana" panose="020B0604030504040204" pitchFamily="34" charset="0"/>
                          <a:ea typeface="Verdana" panose="020B0604030504040204" pitchFamily="34" charset="0"/>
                        </a:rPr>
                        <a:t>Part des résidences secondaires (y compris les logements occasionnels) en 2018, en %</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b"/>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15,8</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b"/>
                </a:tc>
                <a:tc>
                  <a:txBody>
                    <a:bodyPr/>
                    <a:lstStyle/>
                    <a:p>
                      <a:pPr algn="ctr">
                        <a:lnSpc>
                          <a:spcPct val="107000"/>
                        </a:lnSpc>
                        <a:spcAft>
                          <a:spcPts val="800"/>
                        </a:spcAft>
                      </a:pPr>
                      <a:r>
                        <a:rPr lang="fr-FR" sz="1200" dirty="0">
                          <a:effectLst/>
                          <a:latin typeface="Verdana" panose="020B0604030504040204" pitchFamily="34" charset="0"/>
                          <a:ea typeface="Verdana" panose="020B0604030504040204" pitchFamily="34" charset="0"/>
                        </a:rPr>
                        <a:t>31,4</a:t>
                      </a:r>
                      <a:endParaRPr lang="fr-FR" sz="1200" dirty="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b"/>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6,1</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b"/>
                </a:tc>
                <a:tc>
                  <a:txBody>
                    <a:bodyPr/>
                    <a:lstStyle/>
                    <a:p>
                      <a:pPr algn="l">
                        <a:lnSpc>
                          <a:spcPct val="107000"/>
                        </a:lnSpc>
                      </a:pP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extLst>
                  <a:ext uri="{0D108BD9-81ED-4DB2-BD59-A6C34878D82A}">
                    <a16:rowId xmlns:a16="http://schemas.microsoft.com/office/drawing/2014/main" val="488090178"/>
                  </a:ext>
                </a:extLst>
              </a:tr>
              <a:tr h="282882">
                <a:tc>
                  <a:txBody>
                    <a:bodyPr/>
                    <a:lstStyle/>
                    <a:p>
                      <a:pPr algn="l">
                        <a:lnSpc>
                          <a:spcPct val="107000"/>
                        </a:lnSpc>
                        <a:spcAft>
                          <a:spcPts val="800"/>
                        </a:spcAft>
                      </a:pPr>
                      <a:r>
                        <a:rPr lang="fr-FR" sz="1200">
                          <a:effectLst/>
                          <a:latin typeface="Verdana" panose="020B0604030504040204" pitchFamily="34" charset="0"/>
                          <a:ea typeface="Verdana" panose="020B0604030504040204" pitchFamily="34" charset="0"/>
                        </a:rPr>
                        <a:t>Part des logements vacants en 2018, en %</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b"/>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10,4</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b"/>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7,7</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b"/>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11,4</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b"/>
                </a:tc>
                <a:tc>
                  <a:txBody>
                    <a:bodyPr/>
                    <a:lstStyle/>
                    <a:p>
                      <a:pPr algn="l">
                        <a:lnSpc>
                          <a:spcPct val="107000"/>
                        </a:lnSpc>
                      </a:pP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extLst>
                  <a:ext uri="{0D108BD9-81ED-4DB2-BD59-A6C34878D82A}">
                    <a16:rowId xmlns:a16="http://schemas.microsoft.com/office/drawing/2014/main" val="2658066914"/>
                  </a:ext>
                </a:extLst>
              </a:tr>
              <a:tr h="443281">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Part des ménages propriétaires de leur résidence principale en 2018, en % </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68,3</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tc>
                <a:tc>
                  <a:txBody>
                    <a:bodyPr/>
                    <a:lstStyle/>
                    <a:p>
                      <a:pPr algn="ctr">
                        <a:lnSpc>
                          <a:spcPct val="107000"/>
                        </a:lnSpc>
                        <a:spcAft>
                          <a:spcPts val="800"/>
                        </a:spcAft>
                      </a:pPr>
                      <a:r>
                        <a:rPr lang="fr-FR" sz="1200" dirty="0">
                          <a:effectLst/>
                          <a:latin typeface="Verdana" panose="020B0604030504040204" pitchFamily="34" charset="0"/>
                          <a:ea typeface="Verdana" panose="020B0604030504040204" pitchFamily="34" charset="0"/>
                        </a:rPr>
                        <a:t>68,8</a:t>
                      </a:r>
                      <a:endParaRPr lang="fr-FR" sz="1200" dirty="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60</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tc>
                <a:tc>
                  <a:txBody>
                    <a:bodyPr/>
                    <a:lstStyle/>
                    <a:p>
                      <a:pPr algn="l">
                        <a:lnSpc>
                          <a:spcPct val="107000"/>
                        </a:lnSpc>
                      </a:pP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tc>
                <a:extLst>
                  <a:ext uri="{0D108BD9-81ED-4DB2-BD59-A6C34878D82A}">
                    <a16:rowId xmlns:a16="http://schemas.microsoft.com/office/drawing/2014/main" val="2133055002"/>
                  </a:ext>
                </a:extLst>
              </a:tr>
              <a:tr h="188630">
                <a:tc gridSpan="5">
                  <a:txBody>
                    <a:bodyPr/>
                    <a:lstStyle/>
                    <a:p>
                      <a:pPr algn="ctr">
                        <a:lnSpc>
                          <a:spcPct val="107000"/>
                        </a:lnSpc>
                        <a:spcAft>
                          <a:spcPts val="800"/>
                        </a:spcAft>
                      </a:pPr>
                      <a:r>
                        <a:rPr lang="fr-FR" sz="1200" dirty="0">
                          <a:effectLst/>
                          <a:latin typeface="Verdana" panose="020B0604030504040204" pitchFamily="34" charset="0"/>
                          <a:ea typeface="Verdana" panose="020B0604030504040204" pitchFamily="34" charset="0"/>
                        </a:rPr>
                        <a:t>Source : Insee, RP2018 exploitation principale en géographie au 01/01/2021</a:t>
                      </a:r>
                      <a:endParaRPr lang="fr-FR" sz="1200" dirty="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03615903"/>
                  </a:ext>
                </a:extLst>
              </a:tr>
              <a:tr h="330102">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Nombre de ménages fiscaux en 2019</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6853</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16788</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ctr">
                        <a:lnSpc>
                          <a:spcPct val="107000"/>
                        </a:lnSpc>
                        <a:spcAft>
                          <a:spcPts val="800"/>
                        </a:spcAft>
                      </a:pPr>
                      <a:r>
                        <a:rPr lang="fr-FR" sz="1200" dirty="0">
                          <a:effectLst/>
                          <a:latin typeface="Verdana" panose="020B0604030504040204" pitchFamily="34" charset="0"/>
                          <a:ea typeface="Verdana" panose="020B0604030504040204" pitchFamily="34" charset="0"/>
                        </a:rPr>
                        <a:t>13867</a:t>
                      </a:r>
                      <a:endParaRPr lang="fr-FR" sz="1200" dirty="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37508</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extLst>
                  <a:ext uri="{0D108BD9-81ED-4DB2-BD59-A6C34878D82A}">
                    <a16:rowId xmlns:a16="http://schemas.microsoft.com/office/drawing/2014/main" val="1370400752"/>
                  </a:ext>
                </a:extLst>
              </a:tr>
              <a:tr h="330102">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Part des ménages fiscaux imposés en 2019, en %</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44</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50,5</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ctr">
                        <a:lnSpc>
                          <a:spcPct val="107000"/>
                        </a:lnSpc>
                        <a:spcAft>
                          <a:spcPts val="800"/>
                        </a:spcAft>
                      </a:pPr>
                      <a:r>
                        <a:rPr lang="fr-FR" sz="1200" dirty="0">
                          <a:effectLst/>
                          <a:latin typeface="Verdana" panose="020B0604030504040204" pitchFamily="34" charset="0"/>
                          <a:ea typeface="Verdana" panose="020B0604030504040204" pitchFamily="34" charset="0"/>
                        </a:rPr>
                        <a:t>49,1</a:t>
                      </a:r>
                      <a:endParaRPr lang="fr-FR" sz="1200" dirty="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l">
                        <a:lnSpc>
                          <a:spcPct val="107000"/>
                        </a:lnSpc>
                      </a:pP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extLst>
                  <a:ext uri="{0D108BD9-81ED-4DB2-BD59-A6C34878D82A}">
                    <a16:rowId xmlns:a16="http://schemas.microsoft.com/office/drawing/2014/main" val="847847477"/>
                  </a:ext>
                </a:extLst>
              </a:tr>
              <a:tr h="490438">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Médiane du revenu disponible par unité de consommation en 2019, en euros</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19660</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20750</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ctr">
                        <a:lnSpc>
                          <a:spcPct val="107000"/>
                        </a:lnSpc>
                        <a:spcAft>
                          <a:spcPts val="800"/>
                        </a:spcAft>
                      </a:pPr>
                      <a:r>
                        <a:rPr lang="fr-FR" sz="1200" dirty="0">
                          <a:effectLst/>
                          <a:latin typeface="Verdana" panose="020B0604030504040204" pitchFamily="34" charset="0"/>
                          <a:ea typeface="Verdana" panose="020B0604030504040204" pitchFamily="34" charset="0"/>
                        </a:rPr>
                        <a:t>20400</a:t>
                      </a:r>
                      <a:endParaRPr lang="fr-FR" sz="1200" dirty="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l">
                        <a:lnSpc>
                          <a:spcPct val="107000"/>
                        </a:lnSpc>
                      </a:pP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extLst>
                  <a:ext uri="{0D108BD9-81ED-4DB2-BD59-A6C34878D82A}">
                    <a16:rowId xmlns:a16="http://schemas.microsoft.com/office/drawing/2014/main" val="4071678507"/>
                  </a:ext>
                </a:extLst>
              </a:tr>
              <a:tr h="732183">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Taux de pauvreté en 2019, en %</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15</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ctr">
                        <a:lnSpc>
                          <a:spcPct val="107000"/>
                        </a:lnSpc>
                        <a:spcAft>
                          <a:spcPts val="800"/>
                        </a:spcAft>
                      </a:pPr>
                      <a:r>
                        <a:rPr lang="fr-FR" sz="1200">
                          <a:effectLst/>
                          <a:latin typeface="Verdana" panose="020B0604030504040204" pitchFamily="34" charset="0"/>
                          <a:ea typeface="Verdana" panose="020B0604030504040204" pitchFamily="34" charset="0"/>
                        </a:rPr>
                        <a:t>11,7</a:t>
                      </a: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ctr">
                        <a:lnSpc>
                          <a:spcPct val="107000"/>
                        </a:lnSpc>
                        <a:spcAft>
                          <a:spcPts val="800"/>
                        </a:spcAft>
                      </a:pPr>
                      <a:r>
                        <a:rPr lang="fr-FR" sz="1200" dirty="0">
                          <a:effectLst/>
                          <a:latin typeface="Verdana" panose="020B0604030504040204" pitchFamily="34" charset="0"/>
                          <a:ea typeface="Verdana" panose="020B0604030504040204" pitchFamily="34" charset="0"/>
                        </a:rPr>
                        <a:t> </a:t>
                      </a:r>
                    </a:p>
                    <a:p>
                      <a:pPr algn="ctr">
                        <a:lnSpc>
                          <a:spcPct val="107000"/>
                        </a:lnSpc>
                        <a:spcAft>
                          <a:spcPts val="800"/>
                        </a:spcAft>
                      </a:pPr>
                      <a:r>
                        <a:rPr lang="fr-FR" sz="1200" dirty="0">
                          <a:effectLst/>
                          <a:latin typeface="Verdana" panose="020B0604030504040204" pitchFamily="34" charset="0"/>
                          <a:ea typeface="Verdana" panose="020B0604030504040204" pitchFamily="34" charset="0"/>
                        </a:rPr>
                        <a:t>15</a:t>
                      </a:r>
                    </a:p>
                    <a:p>
                      <a:pPr algn="ctr">
                        <a:lnSpc>
                          <a:spcPct val="107000"/>
                        </a:lnSpc>
                        <a:spcAft>
                          <a:spcPts val="800"/>
                        </a:spcAft>
                      </a:pPr>
                      <a:r>
                        <a:rPr lang="fr-FR" sz="1200" dirty="0">
                          <a:effectLst/>
                          <a:latin typeface="Verdana" panose="020B0604030504040204" pitchFamily="34" charset="0"/>
                          <a:ea typeface="Verdana" panose="020B0604030504040204" pitchFamily="34" charset="0"/>
                        </a:rPr>
                        <a:t> </a:t>
                      </a:r>
                      <a:endParaRPr lang="fr-FR" sz="1200" dirty="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tc>
                  <a:txBody>
                    <a:bodyPr/>
                    <a:lstStyle/>
                    <a:p>
                      <a:pPr algn="l">
                        <a:lnSpc>
                          <a:spcPct val="107000"/>
                        </a:lnSpc>
                      </a:pPr>
                      <a:endParaRPr lang="fr-FR" sz="120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ctr"/>
                </a:tc>
                <a:extLst>
                  <a:ext uri="{0D108BD9-81ED-4DB2-BD59-A6C34878D82A}">
                    <a16:rowId xmlns:a16="http://schemas.microsoft.com/office/drawing/2014/main" val="1042171613"/>
                  </a:ext>
                </a:extLst>
              </a:tr>
              <a:tr h="528793">
                <a:tc gridSpan="5">
                  <a:txBody>
                    <a:bodyPr/>
                    <a:lstStyle/>
                    <a:p>
                      <a:pPr algn="l">
                        <a:lnSpc>
                          <a:spcPct val="107000"/>
                        </a:lnSpc>
                        <a:spcAft>
                          <a:spcPts val="800"/>
                        </a:spcAft>
                      </a:pPr>
                      <a:r>
                        <a:rPr lang="fr-FR" sz="1200" dirty="0">
                          <a:effectLst/>
                          <a:latin typeface="Verdana" panose="020B0604030504040204" pitchFamily="34" charset="0"/>
                          <a:ea typeface="Verdana" panose="020B0604030504040204" pitchFamily="34" charset="0"/>
                        </a:rPr>
                        <a:t>Sources : Insee-DGFiP-</a:t>
                      </a:r>
                      <a:r>
                        <a:rPr lang="fr-FR" sz="1200" dirty="0" err="1">
                          <a:effectLst/>
                          <a:latin typeface="Verdana" panose="020B0604030504040204" pitchFamily="34" charset="0"/>
                          <a:ea typeface="Verdana" panose="020B0604030504040204" pitchFamily="34" charset="0"/>
                        </a:rPr>
                        <a:t>Cnaf</a:t>
                      </a:r>
                      <a:r>
                        <a:rPr lang="fr-FR" sz="1200" dirty="0">
                          <a:effectLst/>
                          <a:latin typeface="Verdana" panose="020B0604030504040204" pitchFamily="34" charset="0"/>
                          <a:ea typeface="Verdana" panose="020B0604030504040204" pitchFamily="34" charset="0"/>
                        </a:rPr>
                        <a:t>-</a:t>
                      </a:r>
                      <a:r>
                        <a:rPr lang="fr-FR" sz="1200" dirty="0" err="1">
                          <a:effectLst/>
                          <a:latin typeface="Verdana" panose="020B0604030504040204" pitchFamily="34" charset="0"/>
                          <a:ea typeface="Verdana" panose="020B0604030504040204" pitchFamily="34" charset="0"/>
                        </a:rPr>
                        <a:t>Cnav-Ccmsa</a:t>
                      </a:r>
                      <a:r>
                        <a:rPr lang="fr-FR" sz="1200" dirty="0">
                          <a:effectLst/>
                          <a:latin typeface="Verdana" panose="020B0604030504040204" pitchFamily="34" charset="0"/>
                          <a:ea typeface="Verdana" panose="020B0604030504040204" pitchFamily="34" charset="0"/>
                        </a:rPr>
                        <a:t>, Fichier localisé social et fiscal en géographie au 01/01/2021</a:t>
                      </a:r>
                    </a:p>
                    <a:p>
                      <a:pPr algn="ctr">
                        <a:lnSpc>
                          <a:spcPct val="107000"/>
                        </a:lnSpc>
                        <a:spcAft>
                          <a:spcPts val="800"/>
                        </a:spcAft>
                      </a:pPr>
                      <a:r>
                        <a:rPr lang="fr-FR" sz="1200" dirty="0">
                          <a:effectLst/>
                          <a:latin typeface="Verdana" panose="020B0604030504040204" pitchFamily="34" charset="0"/>
                          <a:ea typeface="Verdana" panose="020B0604030504040204" pitchFamily="34" charset="0"/>
                        </a:rPr>
                        <a:t> </a:t>
                      </a:r>
                      <a:endParaRPr lang="fr-FR" sz="1200" dirty="0">
                        <a:effectLst/>
                        <a:latin typeface="Verdana" panose="020B0604030504040204" pitchFamily="34" charset="0"/>
                        <a:ea typeface="Verdana" panose="020B0604030504040204" pitchFamily="34" charset="0"/>
                        <a:cs typeface="Times New Roman" panose="02020603050405020304" pitchFamily="18" charset="0"/>
                      </a:endParaRPr>
                    </a:p>
                  </a:txBody>
                  <a:tcPr marL="38290" marR="38290" marT="0"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877518204"/>
                  </a:ext>
                </a:extLst>
              </a:tr>
            </a:tbl>
          </a:graphicData>
        </a:graphic>
      </p:graphicFrame>
    </p:spTree>
    <p:extLst>
      <p:ext uri="{BB962C8B-B14F-4D97-AF65-F5344CB8AC3E}">
        <p14:creationId xmlns:p14="http://schemas.microsoft.com/office/powerpoint/2010/main" val="166959196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4198</Words>
  <Application>Microsoft Office PowerPoint</Application>
  <PresentationFormat>Grand écran</PresentationFormat>
  <Paragraphs>398</Paragraphs>
  <Slides>22</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22</vt:i4>
      </vt:variant>
    </vt:vector>
  </HeadingPairs>
  <TitlesOfParts>
    <vt:vector size="30" baseType="lpstr">
      <vt:lpstr>Arial</vt:lpstr>
      <vt:lpstr>Calibri</vt:lpstr>
      <vt:lpstr>Calibri Light</vt:lpstr>
      <vt:lpstr>Century Gothic</vt:lpstr>
      <vt:lpstr>Open Sans</vt:lpstr>
      <vt:lpstr>Times New Roman</vt:lpstr>
      <vt:lpstr>Verdana</vt:lpstr>
      <vt:lpstr>Thème Office</vt:lpstr>
      <vt:lpstr> LE RÉSEAU PARENTALITÉ DE REMIREMONT ET SES VALLÉES </vt:lpstr>
      <vt:lpstr>Plan de l’intervention </vt:lpstr>
      <vt:lpstr>Contexte et cadre du questionnement</vt:lpstr>
      <vt:lpstr>Présentation PowerPoint</vt:lpstr>
      <vt:lpstr>Figure 2 : Occurrence des principaux termes de la parentalité et de la santé        </vt:lpstr>
      <vt:lpstr>Contexte et cadre du questionnement</vt:lpstr>
      <vt:lpstr>Contexte et cadre du questionnement</vt:lpstr>
      <vt:lpstr>Les caractéristiques du(des) territoires I. </vt:lpstr>
      <vt:lpstr>Les caractéristiques du(des) territoires II.</vt:lpstr>
      <vt:lpstr>Parentalité, santé et bien être. </vt:lpstr>
      <vt:lpstr>Le cadre juridique </vt:lpstr>
      <vt:lpstr>B. Clarifier la notion de bien-être : la définition de l’OMS </vt:lpstr>
      <vt:lpstr>B- Clarifier la notion de bien-être : une approche économique</vt:lpstr>
      <vt:lpstr>B- La notion de bien-être : un sujet de débats</vt:lpstr>
      <vt:lpstr>C- Clarifier la notion de parentalité</vt:lpstr>
      <vt:lpstr>Quelles interventions auprès des parents ? </vt:lpstr>
      <vt:lpstr>Quelles interventions auprès des parents ? </vt:lpstr>
      <vt:lpstr>Les 8 principes de la charte </vt:lpstr>
      <vt:lpstr>Merci pour votre écoute. </vt:lpstr>
      <vt:lpstr>Les principaux textes organisant la politique de soutien à la parentalité. </vt:lpstr>
      <vt:lpstr>Pour aller plus loin (1).  </vt:lpstr>
      <vt:lpstr>Pour aller plus loin (2).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Marc Fourdrignier</dc:creator>
  <cp:lastModifiedBy>Marc Fourdrignier</cp:lastModifiedBy>
  <cp:revision>16</cp:revision>
  <dcterms:created xsi:type="dcterms:W3CDTF">2022-06-28T17:13:38Z</dcterms:created>
  <dcterms:modified xsi:type="dcterms:W3CDTF">2023-10-08T14:37:48Z</dcterms:modified>
</cp:coreProperties>
</file>