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2" r:id="rId1"/>
  </p:sldMasterIdLst>
  <p:notesMasterIdLst>
    <p:notesMasterId r:id="rId13"/>
  </p:notesMasterIdLst>
  <p:sldIdLst>
    <p:sldId id="256" r:id="rId2"/>
    <p:sldId id="263" r:id="rId3"/>
    <p:sldId id="262" r:id="rId4"/>
    <p:sldId id="257" r:id="rId5"/>
    <p:sldId id="261" r:id="rId6"/>
    <p:sldId id="258" r:id="rId7"/>
    <p:sldId id="265" r:id="rId8"/>
    <p:sldId id="264" r:id="rId9"/>
    <p:sldId id="259" r:id="rId10"/>
    <p:sldId id="260"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3C2FA-A440-481D-9A8A-A2F1CE19947D}" type="datetimeFigureOut">
              <a:rPr lang="fr-FR" smtClean="0"/>
              <a:t>03/07/2023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888B7-1928-4E0F-A53A-6F38A955584F}" type="slidenum">
              <a:rPr lang="fr-FR" smtClean="0"/>
              <a:t>‹N°›</a:t>
            </a:fld>
            <a:endParaRPr lang="fr-FR"/>
          </a:p>
        </p:txBody>
      </p:sp>
    </p:spTree>
    <p:extLst>
      <p:ext uri="{BB962C8B-B14F-4D97-AF65-F5344CB8AC3E}">
        <p14:creationId xmlns:p14="http://schemas.microsoft.com/office/powerpoint/2010/main" val="25407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algn="r"/>
            <a:fld id="{42B69349-F9F0-437B-A22C-B5605BAC45BE}"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46915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EED3266C-123B-4E62-94C5-C3D890AB4D76}"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59219748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EED3266C-123B-4E62-94C5-C3D890AB4D76}"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6370357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EED3266C-123B-4E62-94C5-C3D890AB4D76}"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49838345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EED3266C-123B-4E62-94C5-C3D890AB4D76}"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69954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EED3266C-123B-4E62-94C5-C3D890AB4D76}"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33476256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fld id="{F05C4742-B52A-45D5-A033-D48EB1A0ADF2}"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978360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fld id="{6948DE30-69DF-4824-8FF3-E4B81FDF8DC1}"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74542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fld id="{6494FA2F-AE46-4A63-8A46-9E80CB82C1A7}"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79185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algn="r"/>
            <a:fld id="{9A572EAE-A1D5-4F35-8D7A-19ED547908ED}" type="datetime1">
              <a:rPr lang="en-US" smtClean="0"/>
              <a:t>7/3/2023</a:t>
            </a:fld>
            <a:endParaRPr lang="en-US" dirty="0"/>
          </a:p>
        </p:txBody>
      </p:sp>
      <p:sp>
        <p:nvSpPr>
          <p:cNvPr id="5" name="Footer Placeholder 4"/>
          <p:cNvSpPr>
            <a:spLocks noGrp="1"/>
          </p:cNvSpPr>
          <p:nvPr>
            <p:ph type="ftr" sz="quarter" idx="11"/>
          </p:nvPr>
        </p:nvSpPr>
        <p:spPr/>
        <p:txBody>
          <a:bodyPr/>
          <a:lstStyle/>
          <a:p>
            <a:r>
              <a:rPr lang="en-US" sz="1000"/>
              <a:t>Marc Fourdrignier . AIFRIS. 04/07/2023</a:t>
            </a:r>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88109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lgn="r"/>
            <a:fld id="{0779B87C-0525-4148-A78A-20363D80DC36}" type="datetime1">
              <a:rPr lang="en-US" smtClean="0"/>
              <a:t>7/3/2023</a:t>
            </a:fld>
            <a:endParaRPr lang="en-US" dirty="0"/>
          </a:p>
        </p:txBody>
      </p:sp>
      <p:sp>
        <p:nvSpPr>
          <p:cNvPr id="6" name="Footer Placeholder 5"/>
          <p:cNvSpPr>
            <a:spLocks noGrp="1"/>
          </p:cNvSpPr>
          <p:nvPr>
            <p:ph type="ftr" sz="quarter" idx="11"/>
          </p:nvPr>
        </p:nvSpPr>
        <p:spPr/>
        <p:txBody>
          <a:bodyPr/>
          <a:lstStyle/>
          <a:p>
            <a:r>
              <a:rPr lang="en-US" sz="1000"/>
              <a:t>Marc Fourdrignier . AIFRIS. 04/07/2023</a:t>
            </a:r>
            <a:endParaRPr lang="en-US" sz="1000" dirty="0"/>
          </a:p>
        </p:txBody>
      </p:sp>
      <p:sp>
        <p:nvSpPr>
          <p:cNvPr id="7" name="Slide Number Placeholder 6"/>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73595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lgn="r"/>
            <a:fld id="{94AD85A5-5680-43E9-BB5C-53308D7DEDF7}" type="datetime1">
              <a:rPr lang="en-US" smtClean="0"/>
              <a:t>7/3/2023</a:t>
            </a:fld>
            <a:endParaRPr lang="en-US" dirty="0"/>
          </a:p>
        </p:txBody>
      </p:sp>
      <p:sp>
        <p:nvSpPr>
          <p:cNvPr id="8" name="Footer Placeholder 7"/>
          <p:cNvSpPr>
            <a:spLocks noGrp="1"/>
          </p:cNvSpPr>
          <p:nvPr>
            <p:ph type="ftr" sz="quarter" idx="11"/>
          </p:nvPr>
        </p:nvSpPr>
        <p:spPr/>
        <p:txBody>
          <a:bodyPr/>
          <a:lstStyle/>
          <a:p>
            <a:r>
              <a:rPr lang="en-US" sz="1000"/>
              <a:t>Marc Fourdrignier . AIFRIS. 04/07/2023</a:t>
            </a:r>
            <a:endParaRPr lang="en-US" sz="1000" dirty="0"/>
          </a:p>
        </p:txBody>
      </p:sp>
      <p:sp>
        <p:nvSpPr>
          <p:cNvPr id="9" name="Slide Number Placeholder 8"/>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85762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lgn="r"/>
            <a:fld id="{FA945745-A3E7-4CE4-8413-46ADBD7CA72C}" type="datetime1">
              <a:rPr lang="en-US" smtClean="0"/>
              <a:t>7/3/2023</a:t>
            </a:fld>
            <a:endParaRPr lang="en-US" dirty="0"/>
          </a:p>
        </p:txBody>
      </p:sp>
      <p:sp>
        <p:nvSpPr>
          <p:cNvPr id="4" name="Footer Placeholder 3"/>
          <p:cNvSpPr>
            <a:spLocks noGrp="1"/>
          </p:cNvSpPr>
          <p:nvPr>
            <p:ph type="ftr" sz="quarter" idx="11"/>
          </p:nvPr>
        </p:nvSpPr>
        <p:spPr/>
        <p:txBody>
          <a:bodyPr/>
          <a:lstStyle/>
          <a:p>
            <a:r>
              <a:rPr lang="en-US" sz="1000"/>
              <a:t>Marc Fourdrignier . AIFRIS. 04/07/2023</a:t>
            </a:r>
            <a:endParaRPr lang="en-US" sz="1000" dirty="0"/>
          </a:p>
        </p:txBody>
      </p:sp>
      <p:sp>
        <p:nvSpPr>
          <p:cNvPr id="5" name="Slide Number Placeholder 4"/>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73142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7760405B-9185-458F-8A4D-2ADE19DF4D66}" type="datetime1">
              <a:rPr lang="en-US" smtClean="0"/>
              <a:t>7/3/2023</a:t>
            </a:fld>
            <a:endParaRPr lang="en-US" dirty="0"/>
          </a:p>
        </p:txBody>
      </p:sp>
      <p:sp>
        <p:nvSpPr>
          <p:cNvPr id="3" name="Footer Placeholder 2"/>
          <p:cNvSpPr>
            <a:spLocks noGrp="1"/>
          </p:cNvSpPr>
          <p:nvPr>
            <p:ph type="ftr" sz="quarter" idx="11"/>
          </p:nvPr>
        </p:nvSpPr>
        <p:spPr/>
        <p:txBody>
          <a:bodyPr/>
          <a:lstStyle/>
          <a:p>
            <a:r>
              <a:rPr lang="en-US" sz="1000"/>
              <a:t>Marc Fourdrignier . AIFRIS. 04/07/2023</a:t>
            </a:r>
            <a:endParaRPr lang="en-US" sz="1000" dirty="0"/>
          </a:p>
        </p:txBody>
      </p:sp>
      <p:sp>
        <p:nvSpPr>
          <p:cNvPr id="4" name="Slide Number Placeholder 3"/>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17712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lgn="r"/>
            <a:fld id="{12EFE992-CDB4-498B-8584-6E55D9F04F8E}" type="datetime1">
              <a:rPr lang="en-US" smtClean="0"/>
              <a:t>7/3/2023</a:t>
            </a:fld>
            <a:endParaRPr lang="en-US" dirty="0"/>
          </a:p>
        </p:txBody>
      </p:sp>
      <p:sp>
        <p:nvSpPr>
          <p:cNvPr id="6" name="Footer Placeholder 5"/>
          <p:cNvSpPr>
            <a:spLocks noGrp="1"/>
          </p:cNvSpPr>
          <p:nvPr>
            <p:ph type="ftr" sz="quarter" idx="11"/>
          </p:nvPr>
        </p:nvSpPr>
        <p:spPr/>
        <p:txBody>
          <a:bodyPr/>
          <a:lstStyle/>
          <a:p>
            <a:r>
              <a:rPr lang="en-US" sz="1000"/>
              <a:t>Marc Fourdrignier . AIFRIS. 04/07/2023</a:t>
            </a:r>
            <a:endParaRPr lang="en-US" sz="1000" dirty="0"/>
          </a:p>
        </p:txBody>
      </p:sp>
      <p:sp>
        <p:nvSpPr>
          <p:cNvPr id="7" name="Slide Number Placeholder 6"/>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225639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algn="r"/>
            <a:fld id="{69C6842C-17A9-4A64-903F-C13A52AD4650}" type="datetime1">
              <a:rPr lang="en-US" smtClean="0"/>
              <a:t>7/3/2023</a:t>
            </a:fld>
            <a:endParaRPr lang="en-US" dirty="0"/>
          </a:p>
        </p:txBody>
      </p:sp>
      <p:sp>
        <p:nvSpPr>
          <p:cNvPr id="6" name="Footer Placeholder 5"/>
          <p:cNvSpPr>
            <a:spLocks noGrp="1"/>
          </p:cNvSpPr>
          <p:nvPr>
            <p:ph type="ftr" sz="quarter" idx="11"/>
          </p:nvPr>
        </p:nvSpPr>
        <p:spPr/>
        <p:txBody>
          <a:bodyPr/>
          <a:lstStyle/>
          <a:p>
            <a:r>
              <a:rPr lang="en-US" sz="1000"/>
              <a:t>Marc Fourdrignier . AIFRIS. 04/07/2023</a:t>
            </a:r>
            <a:endParaRPr lang="en-US" sz="1000" dirty="0"/>
          </a:p>
        </p:txBody>
      </p:sp>
      <p:sp>
        <p:nvSpPr>
          <p:cNvPr id="7" name="Slide Number Placeholder 6"/>
          <p:cNvSpPr>
            <a:spLocks noGrp="1"/>
          </p:cNvSpPr>
          <p:nvPr>
            <p:ph type="sldNum" sz="quarter" idx="12"/>
          </p:nvPr>
        </p:nvSpPr>
        <p:spPr/>
        <p:txBody>
          <a:body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42034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EED3266C-123B-4E62-94C5-C3D890AB4D76}" type="datetime1">
              <a:rPr lang="en-US" smtClean="0"/>
              <a:t>7/3/2023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z="1000"/>
              <a:t>Marc Fourdrignier . AIFRIS. 04/07/2023</a:t>
            </a:r>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1E4CB7-CB13-4810-BF18-BE31AFC64F93}" type="slidenum">
              <a:rPr lang="en-US" smtClean="0"/>
              <a:pPr/>
              <a:t>‹N°›</a:t>
            </a:fld>
            <a:endParaRPr lang="en-US" sz="1000" dirty="0"/>
          </a:p>
        </p:txBody>
      </p:sp>
    </p:spTree>
    <p:extLst>
      <p:ext uri="{BB962C8B-B14F-4D97-AF65-F5344CB8AC3E}">
        <p14:creationId xmlns:p14="http://schemas.microsoft.com/office/powerpoint/2010/main" val="382344852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c.fourdrignier@univ-reims.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arc-fourdrignier.fr/les-usages-du-parcours-en-travail-social/" TargetMode="External"/><Relationship Id="rId2" Type="http://schemas.openxmlformats.org/officeDocument/2006/relationships/hyperlink" Target="http://marc-fourdrignier.fr/" TargetMode="External"/><Relationship Id="rId1" Type="http://schemas.openxmlformats.org/officeDocument/2006/relationships/slideLayout" Target="../slideLayouts/slideLayout2.xml"/><Relationship Id="rId4" Type="http://schemas.openxmlformats.org/officeDocument/2006/relationships/hyperlink" Target="http://marc-fourdrignier.fr/les-parcours-en-travail-social-usages-origines-et-enjeux-youtu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airn.info/revue-management-et-avenir-sante.htm" TargetMode="External"/><Relationship Id="rId2" Type="http://schemas.openxmlformats.org/officeDocument/2006/relationships/hyperlink" Target="https://epdis.hypotheses.org/552" TargetMode="External"/><Relationship Id="rId1" Type="http://schemas.openxmlformats.org/officeDocument/2006/relationships/slideLayout" Target="../slideLayouts/slideLayout2.xml"/><Relationship Id="rId4" Type="http://schemas.openxmlformats.org/officeDocument/2006/relationships/hyperlink" Target="https://www.cairn.info/revue-management-et-avenir-sante-2020-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6D3130-97CE-8EEF-0616-CBC46A9F0D8E}"/>
              </a:ext>
            </a:extLst>
          </p:cNvPr>
          <p:cNvSpPr>
            <a:spLocks noGrp="1"/>
          </p:cNvSpPr>
          <p:nvPr>
            <p:ph type="ctrTitle"/>
          </p:nvPr>
        </p:nvSpPr>
        <p:spPr>
          <a:xfrm>
            <a:off x="818562" y="797858"/>
            <a:ext cx="8455440" cy="1613647"/>
          </a:xfrm>
        </p:spPr>
        <p:txBody>
          <a:bodyPr>
            <a:noAutofit/>
          </a:bodyPr>
          <a:lstStyle/>
          <a:p>
            <a:pPr marL="635" algn="ctr">
              <a:lnSpc>
                <a:spcPct val="90000"/>
              </a:lnSpc>
              <a:spcBef>
                <a:spcPts val="100"/>
              </a:spcBef>
            </a:pP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br>
              <a:rPr lang="fr-FR" sz="3600" b="1" spc="-5" dirty="0">
                <a:latin typeface="Calibri"/>
                <a:cs typeface="Calibri"/>
              </a:rPr>
            </a:br>
            <a:r>
              <a:rPr lang="fr-FR" sz="3600" b="1" spc="-5" dirty="0">
                <a:latin typeface="Calibri"/>
                <a:cs typeface="Calibri"/>
              </a:rPr>
              <a:t>10</a:t>
            </a:r>
            <a:r>
              <a:rPr lang="fr-FR" sz="3600" b="1" spc="-7" baseline="39682" dirty="0">
                <a:latin typeface="Calibri"/>
                <a:cs typeface="Calibri"/>
              </a:rPr>
              <a:t>E</a:t>
            </a:r>
            <a:r>
              <a:rPr lang="fr-FR" sz="3600" b="1" spc="135" baseline="39682" dirty="0">
                <a:latin typeface="Calibri"/>
                <a:cs typeface="Calibri"/>
              </a:rPr>
              <a:t> </a:t>
            </a:r>
            <a:r>
              <a:rPr lang="fr-FR" sz="3600" b="1" spc="-5" dirty="0">
                <a:latin typeface="Calibri"/>
                <a:cs typeface="Calibri"/>
              </a:rPr>
              <a:t>CONGRÈS</a:t>
            </a:r>
            <a:r>
              <a:rPr lang="fr-FR" sz="3600" b="1" spc="10" dirty="0">
                <a:latin typeface="Calibri"/>
                <a:cs typeface="Calibri"/>
              </a:rPr>
              <a:t> </a:t>
            </a:r>
            <a:r>
              <a:rPr lang="fr-FR" sz="3600" b="1" spc="-5" dirty="0">
                <a:latin typeface="Calibri"/>
                <a:cs typeface="Calibri"/>
              </a:rPr>
              <a:t>DE</a:t>
            </a:r>
            <a:r>
              <a:rPr lang="fr-FR" sz="3600" b="1" spc="-10" dirty="0">
                <a:latin typeface="Calibri"/>
                <a:cs typeface="Calibri"/>
              </a:rPr>
              <a:t> </a:t>
            </a:r>
            <a:r>
              <a:rPr lang="fr-FR" sz="3600" b="1" spc="-5" dirty="0">
                <a:latin typeface="Calibri"/>
                <a:cs typeface="Calibri"/>
              </a:rPr>
              <a:t>L’AIFRIS</a:t>
            </a:r>
            <a:r>
              <a:rPr lang="fr-FR" sz="3600" b="1" spc="-70" dirty="0">
                <a:latin typeface="Calibri"/>
                <a:cs typeface="Calibri"/>
              </a:rPr>
              <a:t>  </a:t>
            </a:r>
            <a:br>
              <a:rPr lang="fr-FR" sz="3600" b="1" spc="-70" dirty="0">
                <a:latin typeface="Calibri"/>
                <a:cs typeface="Calibri"/>
              </a:rPr>
            </a:br>
            <a:r>
              <a:rPr lang="fr-FR" sz="3600" b="1" dirty="0">
                <a:latin typeface="Calibri"/>
                <a:cs typeface="Calibri"/>
              </a:rPr>
              <a:t>PARIS,</a:t>
            </a:r>
            <a:r>
              <a:rPr lang="fr-FR" sz="3600" b="1" spc="-70" dirty="0">
                <a:latin typeface="Calibri"/>
                <a:cs typeface="Calibri"/>
              </a:rPr>
              <a:t>  </a:t>
            </a:r>
            <a:r>
              <a:rPr lang="fr-FR" sz="3600" b="1" spc="-5" dirty="0">
                <a:latin typeface="Calibri"/>
                <a:cs typeface="Calibri"/>
              </a:rPr>
              <a:t>3-7</a:t>
            </a:r>
            <a:r>
              <a:rPr lang="fr-FR" sz="3600" b="1" spc="-65" dirty="0">
                <a:latin typeface="Calibri"/>
                <a:cs typeface="Calibri"/>
              </a:rPr>
              <a:t> </a:t>
            </a:r>
            <a:r>
              <a:rPr lang="fr-FR" sz="3600" b="1" spc="-5" dirty="0">
                <a:latin typeface="Calibri"/>
                <a:cs typeface="Calibri"/>
              </a:rPr>
              <a:t>JUILLET</a:t>
            </a:r>
            <a:r>
              <a:rPr lang="fr-FR" sz="3600" b="1" dirty="0">
                <a:latin typeface="Calibri"/>
                <a:cs typeface="Calibri"/>
              </a:rPr>
              <a:t> </a:t>
            </a:r>
            <a:r>
              <a:rPr lang="fr-FR" sz="3600" b="1" spc="-10" dirty="0">
                <a:latin typeface="Calibri"/>
                <a:cs typeface="Calibri"/>
              </a:rPr>
              <a:t>2023. </a:t>
            </a:r>
            <a:br>
              <a:rPr lang="fr-FR" sz="3600" b="1" spc="-10" dirty="0">
                <a:latin typeface="Calibri"/>
                <a:cs typeface="Calibri"/>
              </a:rPr>
            </a:br>
            <a:endParaRPr lang="fr-FR" sz="3600" dirty="0"/>
          </a:p>
        </p:txBody>
      </p:sp>
      <p:sp>
        <p:nvSpPr>
          <p:cNvPr id="3" name="Sous-titre 2">
            <a:extLst>
              <a:ext uri="{FF2B5EF4-FFF2-40B4-BE49-F238E27FC236}">
                <a16:creationId xmlns:a16="http://schemas.microsoft.com/office/drawing/2014/main" id="{C434E89D-9CC0-A13D-91BD-503CB545C74A}"/>
              </a:ext>
            </a:extLst>
          </p:cNvPr>
          <p:cNvSpPr>
            <a:spLocks noGrp="1"/>
          </p:cNvSpPr>
          <p:nvPr>
            <p:ph type="subTitle" idx="1"/>
          </p:nvPr>
        </p:nvSpPr>
        <p:spPr>
          <a:xfrm>
            <a:off x="1036166" y="2284365"/>
            <a:ext cx="7896166" cy="3812418"/>
          </a:xfrm>
        </p:spPr>
        <p:txBody>
          <a:bodyPr>
            <a:normAutofit/>
          </a:bodyPr>
          <a:lstStyle/>
          <a:p>
            <a:pPr algn="ctr">
              <a:lnSpc>
                <a:spcPct val="90000"/>
              </a:lnSpc>
            </a:pPr>
            <a:r>
              <a:rPr lang="fr-FR" sz="2800" dirty="0">
                <a:latin typeface="Calibri" panose="020F0502020204030204" pitchFamily="34" charset="0"/>
                <a:ea typeface="Calibri" panose="020F0502020204030204" pitchFamily="34" charset="0"/>
                <a:cs typeface="Calibri" panose="020F0502020204030204" pitchFamily="34" charset="0"/>
              </a:rPr>
              <a:t>Marc FOURDRIGNIER </a:t>
            </a:r>
          </a:p>
          <a:p>
            <a:pPr>
              <a:lnSpc>
                <a:spcPct val="90000"/>
              </a:lnSpc>
            </a:pPr>
            <a:endParaRPr lang="fr-FR" sz="1300" dirty="0">
              <a:latin typeface="Calibri" panose="020F0502020204030204" pitchFamily="34" charset="0"/>
              <a:ea typeface="Calibri" panose="020F0502020204030204" pitchFamily="34" charset="0"/>
              <a:cs typeface="Calibri" panose="020F0502020204030204" pitchFamily="34" charset="0"/>
            </a:endParaRPr>
          </a:p>
          <a:p>
            <a:pPr algn="ctr">
              <a:lnSpc>
                <a:spcPct val="90000"/>
              </a:lnSpc>
            </a:pPr>
            <a:r>
              <a:rPr lang="fr-FR" sz="2800" i="1" dirty="0">
                <a:effectLst/>
                <a:latin typeface="Calibri" panose="020F0502020204030204" pitchFamily="34" charset="0"/>
                <a:ea typeface="Calibri" panose="020F0502020204030204" pitchFamily="34" charset="0"/>
                <a:cs typeface="Calibri" panose="020F0502020204030204" pitchFamily="34" charset="0"/>
              </a:rPr>
              <a:t>Référent ou coordinateur de parcours, un nouveau métier, de nouvelles fonctions ?</a:t>
            </a:r>
          </a:p>
          <a:p>
            <a:pPr>
              <a:lnSpc>
                <a:spcPct val="90000"/>
              </a:lnSpc>
            </a:pPr>
            <a:endParaRPr lang="fr-FR" sz="2400" i="1" dirty="0">
              <a:latin typeface="Calibri" panose="020F0502020204030204" pitchFamily="34" charset="0"/>
              <a:ea typeface="Calibri" panose="020F0502020204030204" pitchFamily="34" charset="0"/>
              <a:cs typeface="Calibri" panose="020F0502020204030204" pitchFamily="34" charset="0"/>
            </a:endParaRPr>
          </a:p>
          <a:p>
            <a:pPr>
              <a:lnSpc>
                <a:spcPct val="90000"/>
              </a:lnSpc>
            </a:pPr>
            <a:endParaRPr lang="fr-FR" sz="2400" i="1" dirty="0">
              <a:latin typeface="Calibri" panose="020F0502020204030204" pitchFamily="34" charset="0"/>
              <a:ea typeface="Calibri" panose="020F0502020204030204" pitchFamily="34" charset="0"/>
              <a:cs typeface="Calibri" panose="020F0502020204030204" pitchFamily="34" charset="0"/>
            </a:endParaRPr>
          </a:p>
          <a:p>
            <a:pPr>
              <a:lnSpc>
                <a:spcPct val="90000"/>
              </a:lnSpc>
              <a:spcBef>
                <a:spcPts val="0"/>
              </a:spcBef>
            </a:pPr>
            <a:r>
              <a:rPr lang="fr-FR" sz="1200" dirty="0">
                <a:effectLst/>
                <a:latin typeface="Verdana" panose="020B0604030504040204" pitchFamily="34" charset="0"/>
                <a:ea typeface="Calibri" panose="020F0502020204030204" pitchFamily="34" charset="0"/>
                <a:cs typeface="Times New Roman" panose="02020603050405020304" pitchFamily="18" charset="0"/>
              </a:rPr>
              <a:t>Sociologue. CEREP (Centre d'Etudes et de Recherches sur les Emplois et les Professionnalisations). EA 4692. Université de Reims Champagne-Ardenne.</a:t>
            </a:r>
          </a:p>
          <a:p>
            <a:pPr>
              <a:lnSpc>
                <a:spcPct val="90000"/>
              </a:lnSpc>
              <a:spcBef>
                <a:spcPts val="0"/>
              </a:spcBef>
            </a:pPr>
            <a:r>
              <a:rPr lang="fr-FR" sz="1200" dirty="0">
                <a:effectLst/>
                <a:latin typeface="Verdana" panose="020B0604030504040204" pitchFamily="34" charset="0"/>
                <a:ea typeface="Calibri" panose="020F0502020204030204" pitchFamily="34" charset="0"/>
                <a:cs typeface="Times New Roman" panose="02020603050405020304" pitchFamily="18" charset="0"/>
              </a:rPr>
              <a:t> </a:t>
            </a:r>
            <a:r>
              <a:rPr lang="fr-FR" sz="1200" u="sng" dirty="0">
                <a:solidFill>
                  <a:srgbClr val="0563C1"/>
                </a:solidFill>
                <a:effectLst/>
                <a:latin typeface="Verdana" panose="020B0604030504040204" pitchFamily="34" charset="0"/>
                <a:ea typeface="Calibri" panose="020F0502020204030204" pitchFamily="34" charset="0"/>
                <a:cs typeface="Times New Roman" panose="02020603050405020304" pitchFamily="18" charset="0"/>
                <a:hlinkClick r:id="rId2"/>
              </a:rPr>
              <a:t>marc.fourdrignier@univ-reims.fr</a:t>
            </a:r>
            <a:r>
              <a:rPr lang="fr-FR" sz="12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90000"/>
              </a:lnSpc>
              <a:spcBef>
                <a:spcPts val="0"/>
              </a:spcBef>
            </a:pPr>
            <a:r>
              <a:rPr lang="fr-FR" sz="1200" dirty="0">
                <a:effectLst/>
                <a:latin typeface="Verdana" panose="020B0604030504040204" pitchFamily="34" charset="0"/>
                <a:ea typeface="Calibri" panose="020F0502020204030204" pitchFamily="34" charset="0"/>
                <a:cs typeface="Times New Roman" panose="02020603050405020304" pitchFamily="18" charset="0"/>
              </a:rPr>
              <a:t>Site personnel : http://marc-fourdrignier.fr/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fr-FR" sz="2400" dirty="0">
              <a:latin typeface="Calibri" panose="020F0502020204030204" pitchFamily="34" charset="0"/>
              <a:ea typeface="Calibri" panose="020F0502020204030204" pitchFamily="34" charset="0"/>
              <a:cs typeface="Calibri" panose="020F0502020204030204" pitchFamily="34" charset="0"/>
            </a:endParaRPr>
          </a:p>
        </p:txBody>
      </p:sp>
      <p:sp>
        <p:nvSpPr>
          <p:cNvPr id="5" name="Espace réservé du pied de page 4">
            <a:extLst>
              <a:ext uri="{FF2B5EF4-FFF2-40B4-BE49-F238E27FC236}">
                <a16:creationId xmlns:a16="http://schemas.microsoft.com/office/drawing/2014/main" id="{EFF1DB59-F281-9596-273C-8DB5D23B3556}"/>
              </a:ext>
            </a:extLst>
          </p:cNvPr>
          <p:cNvSpPr>
            <a:spLocks noGrp="1"/>
          </p:cNvSpPr>
          <p:nvPr>
            <p:ph type="ftr" sz="quarter" idx="11"/>
          </p:nvPr>
        </p:nvSpPr>
        <p:spPr/>
        <p:txBody>
          <a:bodyPr/>
          <a:lstStyle/>
          <a:p>
            <a:r>
              <a:rPr lang="en-US" sz="1000"/>
              <a:t>Marc Fourdrignier . AIFRIS. 04/07/2023</a:t>
            </a:r>
            <a:endParaRPr lang="en-US" sz="1000" dirty="0"/>
          </a:p>
        </p:txBody>
      </p:sp>
      <p:sp>
        <p:nvSpPr>
          <p:cNvPr id="6" name="Espace réservé du numéro de diapositive 5">
            <a:extLst>
              <a:ext uri="{FF2B5EF4-FFF2-40B4-BE49-F238E27FC236}">
                <a16:creationId xmlns:a16="http://schemas.microsoft.com/office/drawing/2014/main" id="{D21797E9-409A-FDE7-05AC-502320099E0C}"/>
              </a:ext>
            </a:extLst>
          </p:cNvPr>
          <p:cNvSpPr>
            <a:spLocks noGrp="1"/>
          </p:cNvSpPr>
          <p:nvPr>
            <p:ph type="sldNum" sz="quarter" idx="12"/>
          </p:nvPr>
        </p:nvSpPr>
        <p:spPr/>
        <p:txBody>
          <a:bodyPr/>
          <a:lstStyle/>
          <a:p>
            <a:fld id="{CB1E4CB7-CB13-4810-BF18-BE31AFC64F93}" type="slidenum">
              <a:rPr lang="en-US" smtClean="0"/>
              <a:pPr/>
              <a:t>1</a:t>
            </a:fld>
            <a:endParaRPr lang="en-US" sz="1000" dirty="0"/>
          </a:p>
        </p:txBody>
      </p:sp>
    </p:spTree>
    <p:extLst>
      <p:ext uri="{BB962C8B-B14F-4D97-AF65-F5344CB8AC3E}">
        <p14:creationId xmlns:p14="http://schemas.microsoft.com/office/powerpoint/2010/main" val="2735126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B704FD-8162-CA57-BBD7-BB43F0FDC9A8}"/>
              </a:ext>
            </a:extLst>
          </p:cNvPr>
          <p:cNvSpPr>
            <a:spLocks noGrp="1"/>
          </p:cNvSpPr>
          <p:nvPr>
            <p:ph type="title"/>
          </p:nvPr>
        </p:nvSpPr>
        <p:spPr>
          <a:xfrm>
            <a:off x="677334" y="277906"/>
            <a:ext cx="8596668" cy="549277"/>
          </a:xfrm>
        </p:spPr>
        <p:txBody>
          <a:bodyPr>
            <a:normAutofit/>
          </a:bodyPr>
          <a:lstStyle/>
          <a:p>
            <a:pPr algn="ctr"/>
            <a:r>
              <a:rPr lang="fr-FR" sz="2800" dirty="0">
                <a:latin typeface="Calibri" panose="020F0502020204030204" pitchFamily="34" charset="0"/>
                <a:ea typeface="Calibri" panose="020F0502020204030204" pitchFamily="34" charset="0"/>
                <a:cs typeface="Calibri" panose="020F0502020204030204" pitchFamily="34" charset="0"/>
              </a:rPr>
              <a:t>Annexe : Textes de référence</a:t>
            </a:r>
          </a:p>
        </p:txBody>
      </p:sp>
      <p:sp>
        <p:nvSpPr>
          <p:cNvPr id="3" name="Espace réservé du contenu 2">
            <a:extLst>
              <a:ext uri="{FF2B5EF4-FFF2-40B4-BE49-F238E27FC236}">
                <a16:creationId xmlns:a16="http://schemas.microsoft.com/office/drawing/2014/main" id="{E53E9495-AC7F-6096-7DD2-0D7E01C2B570}"/>
              </a:ext>
            </a:extLst>
          </p:cNvPr>
          <p:cNvSpPr>
            <a:spLocks noGrp="1"/>
          </p:cNvSpPr>
          <p:nvPr>
            <p:ph idx="1"/>
          </p:nvPr>
        </p:nvSpPr>
        <p:spPr>
          <a:xfrm>
            <a:off x="677334" y="827183"/>
            <a:ext cx="8596668" cy="4883335"/>
          </a:xfrm>
        </p:spPr>
        <p:txBody>
          <a:bodyPr>
            <a:normAutofit fontScale="25000" lnSpcReduction="20000"/>
          </a:bodyPr>
          <a:lstStyle/>
          <a:p>
            <a:pPr marL="0" indent="0" algn="just" hangingPunct="0">
              <a:buNone/>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 n° DGCS/SD3A/CNSA/2013/405 du 22 novembre 2013 relative au financement des équipes relais et de places nouvelles en établissements et services médico-sociaux spécifiquement dédiées au handicap rare </a:t>
            </a:r>
            <a:endParaRPr lang="fr-FR" sz="44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 n° DGCS/SD3B/2016/119 du 12 avril 2016 relative à la mise en œuvre des pôles de compétences et de prestations externalisées pour les personnes en situation de handicap. </a:t>
            </a:r>
            <a:endParaRPr lang="fr-FR" sz="44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Circulaire n° DGCS/3B/2017/148 du 2 mai 2017 relative à la transformation de l’offre d’accompagnement des personnes handicapées dans le cadre de la démarche « une réponse accompagnée pour tous », de la stratégie quinquennale de l’évolution de l’offre médico-sociale (2017-2021) et de la mise en œuvre des décisions du CIH du 2 décembre 2016. </a:t>
            </a:r>
            <a:endParaRPr lang="fr-FR" sz="44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Circulaire n° SG/2018/256 du 22 novembre 2018 relative à la mise en place des plateformes d’orientation et de coordination dans le cadre du parcours de bilan et d’intervention précoce pour les enfants avec des troubles du neurodéveloppement. </a:t>
            </a:r>
            <a:endParaRPr lang="fr-FR" sz="44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Circulaire n° DGCS/SD3B/2019/138 du 14 juin 2019 relative à la création d’équipes mobiles d’appui médico-social pour la scolarisation des enfants en situation de handicap. </a:t>
            </a: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Circulaire n° MENJS -DGESCO A1 -3 du 12 février 2021 relative à la Formation professionnelle spécialisée et certificat d'aptitude professionnelle aux pratiques de l'éducation inclusive. B.O.E.N.  n° 10 du 11 mars 2021. </a:t>
            </a:r>
          </a:p>
          <a:p>
            <a:pPr algn="just" hangingPunct="0">
              <a:lnSpc>
                <a:spcPts val="1500"/>
              </a:lnSpc>
              <a:spcBef>
                <a:spcPts val="0"/>
              </a:spcBef>
              <a:buFont typeface="Arial" panose="020B0604020202020204" pitchFamily="34" charset="0"/>
              <a:buChar char="•"/>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Décret n° 2021-295 du 18 mars 2021 relatif aux dispositifs d’appui à la coordination des parcours de santé complexes et aux dispositifs spécifiques régionaux. J.O. 20 mars 2021.  </a:t>
            </a:r>
            <a:endParaRPr lang="fr-FR" sz="4400" dirty="0">
              <a:effectLst/>
              <a:latin typeface="Calibri" panose="020F0502020204030204" pitchFamily="34" charset="0"/>
              <a:ea typeface="Calibri" panose="020F0502020204030204" pitchFamily="34" charset="0"/>
              <a:cs typeface="Calibri" panose="020F0502020204030204" pitchFamily="34" charset="0"/>
            </a:endParaRP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Circulaire n° DGCS/SD3B/2021/109 du 26 mai 2021 relative au cahier des charges des équipes mobiles d’appui médico-social à la scolarisation des enfants en situation de handicap.</a:t>
            </a: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Circulaire interministérielle n° DIA/DGCS/SD3B/DGOS/R4/DGESCO/2021/201 du 23 septembre 2021 relative au déploiement des plateformes de coordination et d’orientation et d’extension du forfait d’intervention précoce de 7 à 12 ans. </a:t>
            </a: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Article L.313-12-2 du CASF, issu de l’article 47 de la LFSS</a:t>
            </a:r>
          </a:p>
          <a:p>
            <a:pPr algn="just"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Circulaire N° DGCS/SD3/2021/236 du 30 novembre 2021 relative à la diffusion du cahier des charges des communautés 360.</a:t>
            </a:r>
          </a:p>
          <a:p>
            <a:pPr marR="3810" algn="just" hangingPunct="0">
              <a:lnSpc>
                <a:spcPts val="1500"/>
              </a:lnSpc>
              <a:spcBef>
                <a:spcPts val="0"/>
              </a:spcBef>
              <a:buFont typeface="Arial" panose="020B0604020202020204" pitchFamily="34" charset="0"/>
              <a:buChar char="•"/>
            </a:pPr>
            <a:r>
              <a:rPr lang="fr-FR" sz="4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Décret n° 2022-731 du 27 avril 2022 relatif à la mission de centre de ressources territorial pour personnes âgées et au temps minimum de présence du médecin coordonnateur en établissement d'hébergement pour personnes âgées dépendantes. </a:t>
            </a:r>
            <a:endParaRPr lang="fr-FR" sz="4400" kern="1600" dirty="0">
              <a:effectLst/>
              <a:latin typeface="Calibri" panose="020F0502020204030204" pitchFamily="34" charset="0"/>
              <a:ea typeface="Calibri" panose="020F0502020204030204" pitchFamily="34" charset="0"/>
              <a:cs typeface="Calibri" panose="020F0502020204030204" pitchFamily="34" charset="0"/>
            </a:endParaRPr>
          </a:p>
          <a:p>
            <a:pPr hangingPunct="0">
              <a:lnSpc>
                <a:spcPts val="1500"/>
              </a:lnSpc>
              <a:spcBef>
                <a:spcPts val="0"/>
              </a:spcBef>
              <a:buFont typeface="Arial" panose="020B0604020202020204" pitchFamily="34" charset="0"/>
              <a:buChar char="•"/>
            </a:pPr>
            <a:r>
              <a:rPr lang="fr-FR" sz="4400" dirty="0">
                <a:effectLst/>
                <a:latin typeface="Calibri" panose="020F0502020204030204" pitchFamily="34" charset="0"/>
                <a:ea typeface="Calibri" panose="020F0502020204030204" pitchFamily="34" charset="0"/>
                <a:cs typeface="Calibri" panose="020F0502020204030204" pitchFamily="34" charset="0"/>
              </a:rPr>
              <a:t> Arrêté du 27 avril 2022 relatif à la mission de centre de ressources territorial pour personnes âgées. </a:t>
            </a:r>
          </a:p>
          <a:p>
            <a:pPr>
              <a:lnSpc>
                <a:spcPts val="1500"/>
              </a:lnSpc>
              <a:spcBef>
                <a:spcPts val="0"/>
              </a:spcBef>
              <a:buFont typeface="Arial" panose="020B0604020202020204" pitchFamily="34" charset="0"/>
              <a:buChar char="•"/>
              <a:tabLst>
                <a:tab pos="1504950" algn="l"/>
                <a:tab pos="3060065" algn="ctr"/>
              </a:tabLst>
            </a:pPr>
            <a:r>
              <a:rPr lang="fr-FR" sz="4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endParaRPr lang="fr-FR" dirty="0"/>
          </a:p>
        </p:txBody>
      </p:sp>
      <p:sp>
        <p:nvSpPr>
          <p:cNvPr id="4" name="Espace réservé du pied de page 3">
            <a:extLst>
              <a:ext uri="{FF2B5EF4-FFF2-40B4-BE49-F238E27FC236}">
                <a16:creationId xmlns:a16="http://schemas.microsoft.com/office/drawing/2014/main" id="{281D1765-3411-9916-3C1A-FC567130D020}"/>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ECA73C2A-B567-D920-E7D4-34046A40E879}"/>
              </a:ext>
            </a:extLst>
          </p:cNvPr>
          <p:cNvSpPr>
            <a:spLocks noGrp="1"/>
          </p:cNvSpPr>
          <p:nvPr>
            <p:ph type="sldNum" sz="quarter" idx="12"/>
          </p:nvPr>
        </p:nvSpPr>
        <p:spPr/>
        <p:txBody>
          <a:bodyPr/>
          <a:lstStyle/>
          <a:p>
            <a:fld id="{CB1E4CB7-CB13-4810-BF18-BE31AFC64F93}" type="slidenum">
              <a:rPr lang="en-US" smtClean="0"/>
              <a:pPr/>
              <a:t>10</a:t>
            </a:fld>
            <a:endParaRPr lang="en-US" sz="1000" dirty="0"/>
          </a:p>
        </p:txBody>
      </p:sp>
    </p:spTree>
    <p:extLst>
      <p:ext uri="{BB962C8B-B14F-4D97-AF65-F5344CB8AC3E}">
        <p14:creationId xmlns:p14="http://schemas.microsoft.com/office/powerpoint/2010/main" val="270262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5156B8-E370-9123-593D-C814A8ED6F74}"/>
              </a:ext>
            </a:extLst>
          </p:cNvPr>
          <p:cNvSpPr>
            <a:spLocks noGrp="1"/>
          </p:cNvSpPr>
          <p:nvPr>
            <p:ph type="title"/>
          </p:nvPr>
        </p:nvSpPr>
        <p:spPr>
          <a:xfrm>
            <a:off x="677334" y="609600"/>
            <a:ext cx="8596668" cy="788894"/>
          </a:xfrm>
        </p:spPr>
        <p:txBody>
          <a:bodyPr/>
          <a:lstStyle/>
          <a:p>
            <a:pPr algn="ctr"/>
            <a:r>
              <a:rPr lang="fr-FR" dirty="0"/>
              <a:t>Merci pour votre écoute .</a:t>
            </a:r>
          </a:p>
        </p:txBody>
      </p:sp>
      <p:sp>
        <p:nvSpPr>
          <p:cNvPr id="3" name="Espace réservé du contenu 2">
            <a:extLst>
              <a:ext uri="{FF2B5EF4-FFF2-40B4-BE49-F238E27FC236}">
                <a16:creationId xmlns:a16="http://schemas.microsoft.com/office/drawing/2014/main" id="{58B33614-825D-E1B1-C18E-6A6B6E0B8777}"/>
              </a:ext>
            </a:extLst>
          </p:cNvPr>
          <p:cNvSpPr>
            <a:spLocks noGrp="1"/>
          </p:cNvSpPr>
          <p:nvPr>
            <p:ph idx="1"/>
          </p:nvPr>
        </p:nvSpPr>
        <p:spPr/>
        <p:txBody>
          <a:bodyPr/>
          <a:lstStyle/>
          <a:p>
            <a:pPr marL="0" indent="0" algn="ctr">
              <a:buNone/>
            </a:pPr>
            <a:r>
              <a:rPr lang="fr-FR" dirty="0"/>
              <a:t>Sur le site </a:t>
            </a:r>
            <a:r>
              <a:rPr lang="fr-FR" dirty="0">
                <a:hlinkClick r:id="rId2"/>
              </a:rPr>
              <a:t>http://marc-fourdrignier.fr/</a:t>
            </a:r>
            <a:endParaRPr lang="fr-FR" dirty="0"/>
          </a:p>
          <a:p>
            <a:pPr marL="0" indent="0" algn="ctr">
              <a:buNone/>
            </a:pPr>
            <a:endParaRPr lang="fr-FR" dirty="0"/>
          </a:p>
          <a:p>
            <a:pPr algn="l"/>
            <a:r>
              <a:rPr lang="fr-FR" b="1" i="0" dirty="0">
                <a:solidFill>
                  <a:srgbClr val="333333"/>
                </a:solidFill>
                <a:effectLst/>
                <a:latin typeface="Roboto" panose="02000000000000000000" pitchFamily="2" charset="0"/>
              </a:rPr>
              <a:t>Les usages du “parcours” en travail social. </a:t>
            </a:r>
            <a:r>
              <a:rPr lang="fr-FR" b="0" i="0" dirty="0">
                <a:effectLst/>
                <a:latin typeface="var( --e-global-typography-text-font-family )"/>
              </a:rPr>
              <a:t>Texte de l’intervention réalisée lors du congrès de l’AIFRIS, à Bruxelles, le 6 juillet 2022. </a:t>
            </a:r>
            <a:r>
              <a:rPr lang="fr-FR" b="0" i="0" dirty="0">
                <a:effectLst/>
                <a:latin typeface="var( --e-global-typography-text-font-family )"/>
                <a:hlinkClick r:id="rId3"/>
              </a:rPr>
              <a:t>http://marc-fourdrignier.fr/les-usages-du-parcours-en-travail-social/</a:t>
            </a:r>
            <a:endParaRPr lang="fr-FR" b="0" i="0" dirty="0">
              <a:effectLst/>
              <a:latin typeface="var( --e-global-typography-text-font-family )"/>
            </a:endParaRPr>
          </a:p>
          <a:p>
            <a:pPr algn="l"/>
            <a:endParaRPr lang="fr-FR" b="0" i="0" dirty="0">
              <a:effectLst/>
              <a:latin typeface="var( --e-global-typography-text-font-family )"/>
            </a:endParaRPr>
          </a:p>
          <a:p>
            <a:r>
              <a:rPr lang="fr-FR" b="0" i="0" u="none" strike="noStrike" dirty="0">
                <a:solidFill>
                  <a:srgbClr val="333366"/>
                </a:solidFill>
                <a:effectLst/>
                <a:latin typeface="-apple-system"/>
                <a:hlinkClick r:id="rId4"/>
              </a:rPr>
              <a:t>“LES PARCOURS EN TRAVAIL SOCIAL : USAGES, ORIGINES ET ENJEUX”. </a:t>
            </a:r>
            <a:r>
              <a:rPr lang="fr-FR" b="0" i="0" u="none" strike="noStrike" dirty="0" err="1">
                <a:solidFill>
                  <a:srgbClr val="333366"/>
                </a:solidFill>
                <a:effectLst/>
                <a:latin typeface="-apple-system"/>
                <a:hlinkClick r:id="rId4"/>
              </a:rPr>
              <a:t>Youtube</a:t>
            </a:r>
            <a:endParaRPr lang="fr-FR" b="0" i="0" u="none" strike="noStrike" dirty="0">
              <a:solidFill>
                <a:srgbClr val="333366"/>
              </a:solidFill>
              <a:effectLst/>
              <a:latin typeface="-apple-system"/>
            </a:endParaRPr>
          </a:p>
          <a:p>
            <a:endParaRPr lang="fr-FR" dirty="0">
              <a:solidFill>
                <a:srgbClr val="333366"/>
              </a:solidFill>
              <a:latin typeface="-apple-system"/>
            </a:endParaRPr>
          </a:p>
          <a:p>
            <a:r>
              <a:rPr lang="fr-FR" b="0" i="0" dirty="0">
                <a:solidFill>
                  <a:srgbClr val="333366"/>
                </a:solidFill>
                <a:effectLst/>
                <a:latin typeface="-apple-system"/>
              </a:rPr>
              <a:t>L’intervention de ce jour dans la rubrique « Actualités ». </a:t>
            </a:r>
            <a:endParaRPr lang="fr-FR" b="0" i="0" dirty="0">
              <a:solidFill>
                <a:srgbClr val="333333"/>
              </a:solidFill>
              <a:effectLst/>
              <a:latin typeface="-apple-system"/>
            </a:endParaRPr>
          </a:p>
          <a:p>
            <a:endParaRPr lang="fr-FR" dirty="0"/>
          </a:p>
        </p:txBody>
      </p:sp>
      <p:sp>
        <p:nvSpPr>
          <p:cNvPr id="4" name="Espace réservé du pied de page 3">
            <a:extLst>
              <a:ext uri="{FF2B5EF4-FFF2-40B4-BE49-F238E27FC236}">
                <a16:creationId xmlns:a16="http://schemas.microsoft.com/office/drawing/2014/main" id="{D56868B0-6911-EB89-636C-D2A62A3EC9F9}"/>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7EEA8D8C-1D27-A86C-BBAE-5D71A84171E9}"/>
              </a:ext>
            </a:extLst>
          </p:cNvPr>
          <p:cNvSpPr>
            <a:spLocks noGrp="1"/>
          </p:cNvSpPr>
          <p:nvPr>
            <p:ph type="sldNum" sz="quarter" idx="12"/>
          </p:nvPr>
        </p:nvSpPr>
        <p:spPr/>
        <p:txBody>
          <a:bodyPr/>
          <a:lstStyle/>
          <a:p>
            <a:fld id="{CB1E4CB7-CB13-4810-BF18-BE31AFC64F93}" type="slidenum">
              <a:rPr lang="en-US" smtClean="0"/>
              <a:pPr/>
              <a:t>11</a:t>
            </a:fld>
            <a:endParaRPr lang="en-US" sz="1000" dirty="0"/>
          </a:p>
        </p:txBody>
      </p:sp>
    </p:spTree>
    <p:extLst>
      <p:ext uri="{BB962C8B-B14F-4D97-AF65-F5344CB8AC3E}">
        <p14:creationId xmlns:p14="http://schemas.microsoft.com/office/powerpoint/2010/main" val="205057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2FAA6-9F14-1800-6461-B418E0EA3566}"/>
              </a:ext>
            </a:extLst>
          </p:cNvPr>
          <p:cNvSpPr>
            <a:spLocks noGrp="1"/>
          </p:cNvSpPr>
          <p:nvPr>
            <p:ph type="title"/>
          </p:nvPr>
        </p:nvSpPr>
        <p:spPr>
          <a:xfrm>
            <a:off x="271810" y="235950"/>
            <a:ext cx="9144000" cy="1153579"/>
          </a:xfrm>
        </p:spPr>
        <p:txBody>
          <a:bodyPr>
            <a:normAutofit fontScale="90000"/>
          </a:bodyPr>
          <a:lstStyle/>
          <a:p>
            <a:pPr algn="ctr"/>
            <a:r>
              <a:rPr lang="fr-FR" dirty="0"/>
              <a:t>Le parcours un nouveau « paradigme » dans le champ sanitaire, social et médico-social </a:t>
            </a:r>
          </a:p>
        </p:txBody>
      </p:sp>
      <p:sp>
        <p:nvSpPr>
          <p:cNvPr id="3" name="Espace réservé du contenu 2">
            <a:extLst>
              <a:ext uri="{FF2B5EF4-FFF2-40B4-BE49-F238E27FC236}">
                <a16:creationId xmlns:a16="http://schemas.microsoft.com/office/drawing/2014/main" id="{A7C682F9-ECE5-F698-C477-0264B7DF60E7}"/>
              </a:ext>
            </a:extLst>
          </p:cNvPr>
          <p:cNvSpPr>
            <a:spLocks noGrp="1"/>
          </p:cNvSpPr>
          <p:nvPr>
            <p:ph idx="1"/>
          </p:nvPr>
        </p:nvSpPr>
        <p:spPr>
          <a:xfrm>
            <a:off x="753035" y="1389529"/>
            <a:ext cx="9908869" cy="4709519"/>
          </a:xfrm>
        </p:spPr>
        <p:txBody>
          <a:bodyPr>
            <a:normAutofit fontScale="92500" lnSpcReduction="10000"/>
          </a:bodyPr>
          <a:lstStyle/>
          <a:p>
            <a:r>
              <a:rPr lang="fr-FR" sz="1900" dirty="0">
                <a:latin typeface="Calibri" panose="020F0502020204030204" pitchFamily="34" charset="0"/>
                <a:ea typeface="Calibri" panose="020F0502020204030204" pitchFamily="34" charset="0"/>
                <a:cs typeface="Calibri" panose="020F0502020204030204" pitchFamily="34" charset="0"/>
              </a:rPr>
              <a:t>Une référence ancienne dans le champ de l’insertion des publics en difficulté mais renouvelée dans le cadre de la politique de la lutte contre la pauvreté. </a:t>
            </a:r>
          </a:p>
          <a:p>
            <a:pPr marL="0" indent="0">
              <a:buNone/>
            </a:pPr>
            <a:endParaRPr lang="fr-FR" sz="1900" dirty="0">
              <a:latin typeface="Calibri" panose="020F0502020204030204" pitchFamily="34" charset="0"/>
              <a:ea typeface="Calibri" panose="020F0502020204030204" pitchFamily="34" charset="0"/>
              <a:cs typeface="Calibri" panose="020F0502020204030204" pitchFamily="34" charset="0"/>
            </a:endParaRPr>
          </a:p>
          <a:p>
            <a:r>
              <a:rPr lang="fr-FR" sz="1900" dirty="0">
                <a:latin typeface="Calibri" panose="020F0502020204030204" pitchFamily="34" charset="0"/>
                <a:ea typeface="Calibri" panose="020F0502020204030204" pitchFamily="34" charset="0"/>
                <a:cs typeface="Calibri" panose="020F0502020204030204" pitchFamily="34" charset="0"/>
              </a:rPr>
              <a:t>En 2015 dans son plan d’action en faveur du travail social, le Gouvernement décide de créer la fonction de référent de parcours.</a:t>
            </a:r>
          </a:p>
          <a:p>
            <a:pPr marL="0" indent="0">
              <a:buNone/>
            </a:pPr>
            <a:endParaRPr lang="fr-FR" sz="1900" dirty="0">
              <a:latin typeface="Calibri" panose="020F0502020204030204" pitchFamily="34" charset="0"/>
              <a:ea typeface="Calibri" panose="020F0502020204030204" pitchFamily="34" charset="0"/>
              <a:cs typeface="Calibri" panose="020F0502020204030204" pitchFamily="34" charset="0"/>
            </a:endParaRPr>
          </a:p>
          <a:p>
            <a:r>
              <a:rPr lang="fr-FR" sz="1900" dirty="0">
                <a:latin typeface="Calibri" panose="020F0502020204030204" pitchFamily="34" charset="0"/>
                <a:ea typeface="Calibri" panose="020F0502020204030204" pitchFamily="34" charset="0"/>
                <a:cs typeface="Calibri" panose="020F0502020204030204" pitchFamily="34" charset="0"/>
              </a:rPr>
              <a:t>Dans le champ du handicap la notion de parcours est étroitement liée à la notion de rupture : il faut à tout prix éviter « les ruptures de parcours »  Rapport Piveteau. </a:t>
            </a:r>
          </a:p>
          <a:p>
            <a:endParaRPr lang="fr-FR" sz="1900" dirty="0">
              <a:latin typeface="Calibri" panose="020F0502020204030204" pitchFamily="34" charset="0"/>
              <a:ea typeface="Calibri" panose="020F0502020204030204" pitchFamily="34" charset="0"/>
              <a:cs typeface="Calibri" panose="020F0502020204030204" pitchFamily="34" charset="0"/>
            </a:endParaRPr>
          </a:p>
          <a:p>
            <a:r>
              <a:rPr lang="fr-FR" sz="1900" dirty="0">
                <a:latin typeface="Calibri" panose="020F0502020204030204" pitchFamily="34" charset="0"/>
                <a:ea typeface="Calibri" panose="020F0502020204030204" pitchFamily="34" charset="0"/>
                <a:cs typeface="Calibri" panose="020F0502020204030204" pitchFamily="34" charset="0"/>
              </a:rPr>
              <a:t>Une référence plus récente dans les politiques sanitaires et médico-sociales</a:t>
            </a:r>
          </a:p>
          <a:p>
            <a:pPr marL="0" indent="0" algn="just">
              <a:buNone/>
            </a:pPr>
            <a:r>
              <a:rPr lang="fr-FR" dirty="0"/>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Depuis le début des années 2000, la notion de parcours</a:t>
            </a:r>
            <a:r>
              <a:rPr lang="fr-FR" sz="1600" i="1" spc="24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s’est</a:t>
            </a:r>
            <a:r>
              <a:rPr lang="fr-FR" sz="1600" i="1" spc="24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imposée</a:t>
            </a:r>
            <a:r>
              <a:rPr lang="fr-FR" sz="1600" i="1" spc="24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comme</a:t>
            </a:r>
            <a:r>
              <a:rPr lang="fr-FR" sz="1600" i="1" spc="24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une</a:t>
            </a:r>
            <a:r>
              <a:rPr lang="fr-FR" sz="1600" i="1" spc="24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nouvelle</a:t>
            </a:r>
            <a:r>
              <a:rPr lang="fr-FR" sz="1600" i="1" spc="24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catégorie</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 l’action publique. Répandue dans de nombreux domaines – formation,</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insertion, action sociale, etc. –, elle est même devenue</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un « véritable leitmotiv » des politiques publiques sanitaires. L’adoption d’une approche</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en</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termes</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parcours</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santé</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est</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présentée</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comme</a:t>
            </a:r>
            <a:r>
              <a:rPr lang="fr-FR" sz="1600" i="1" spc="-2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le moyen de rompre avec un système caractérisé par le</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cloisonnement</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des</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acteurs,</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l’éclatement</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des</a:t>
            </a:r>
            <a:r>
              <a:rPr lang="fr-FR" sz="1600" i="1" spc="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dispositifs</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de</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régulation</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et</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la</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prédominance</a:t>
            </a:r>
            <a:r>
              <a:rPr lang="fr-FR" sz="1600" i="1" spc="130"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du</a:t>
            </a:r>
            <a:r>
              <a:rPr lang="fr-FR" sz="1600" i="1" spc="1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financement</a:t>
            </a:r>
            <a:r>
              <a:rPr lang="fr-FR" sz="1600" i="1" spc="-225"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 </a:t>
            </a:r>
            <a:r>
              <a:rPr lang="fr-FR" sz="1600" i="1" dirty="0">
                <a:solidFill>
                  <a:srgbClr val="231F20"/>
                </a:solidFill>
                <a:effectLst/>
                <a:latin typeface="Calibri" panose="020F0502020204030204" pitchFamily="34" charset="0"/>
                <a:ea typeface="Calibri" panose="020F0502020204030204" pitchFamily="34" charset="0"/>
                <a:cs typeface="Calibri" panose="020F0502020204030204" pitchFamily="34" charset="0"/>
              </a:rPr>
              <a:t>à l’acte. » (Aubert, 2022). </a:t>
            </a:r>
          </a:p>
          <a:p>
            <a:pPr marL="0" indent="0" algn="just">
              <a:buNone/>
            </a:pPr>
            <a:endParaRPr lang="fr-FR" sz="1600" i="1" dirty="0">
              <a:latin typeface="Calibri" panose="020F0502020204030204" pitchFamily="34" charset="0"/>
              <a:ea typeface="Calibri" panose="020F0502020204030204" pitchFamily="34" charset="0"/>
              <a:cs typeface="Calibri" panose="020F0502020204030204" pitchFamily="34" charset="0"/>
            </a:endParaRPr>
          </a:p>
        </p:txBody>
      </p:sp>
      <p:sp>
        <p:nvSpPr>
          <p:cNvPr id="4" name="Espace réservé du pied de page 3">
            <a:extLst>
              <a:ext uri="{FF2B5EF4-FFF2-40B4-BE49-F238E27FC236}">
                <a16:creationId xmlns:a16="http://schemas.microsoft.com/office/drawing/2014/main" id="{8EC972E6-7EEF-96DD-4096-74A0B72D8857}"/>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71BB7C3D-91B0-0F97-8CC5-1FFB39B3BD69}"/>
              </a:ext>
            </a:extLst>
          </p:cNvPr>
          <p:cNvSpPr>
            <a:spLocks noGrp="1"/>
          </p:cNvSpPr>
          <p:nvPr>
            <p:ph type="sldNum" sz="quarter" idx="12"/>
          </p:nvPr>
        </p:nvSpPr>
        <p:spPr/>
        <p:txBody>
          <a:bodyPr/>
          <a:lstStyle/>
          <a:p>
            <a:fld id="{CB1E4CB7-CB13-4810-BF18-BE31AFC64F93}" type="slidenum">
              <a:rPr lang="en-US" smtClean="0"/>
              <a:pPr/>
              <a:t>2</a:t>
            </a:fld>
            <a:endParaRPr lang="en-US" sz="1000" dirty="0"/>
          </a:p>
        </p:txBody>
      </p:sp>
    </p:spTree>
    <p:extLst>
      <p:ext uri="{BB962C8B-B14F-4D97-AF65-F5344CB8AC3E}">
        <p14:creationId xmlns:p14="http://schemas.microsoft.com/office/powerpoint/2010/main" val="310659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37317-B275-F2F5-85A1-8D6D5DD385FD}"/>
              </a:ext>
            </a:extLst>
          </p:cNvPr>
          <p:cNvSpPr>
            <a:spLocks noGrp="1"/>
          </p:cNvSpPr>
          <p:nvPr>
            <p:ph type="title"/>
          </p:nvPr>
        </p:nvSpPr>
        <p:spPr>
          <a:xfrm>
            <a:off x="226987" y="388351"/>
            <a:ext cx="9144000" cy="1131028"/>
          </a:xfrm>
        </p:spPr>
        <p:txBody>
          <a:bodyPr>
            <a:normAutofit fontScale="90000"/>
          </a:bodyPr>
          <a:lstStyle/>
          <a:p>
            <a:pPr algn="ctr"/>
            <a:r>
              <a:rPr lang="fr-FR" dirty="0"/>
              <a:t>Des dispositifs pour coordonner les parcours </a:t>
            </a:r>
          </a:p>
        </p:txBody>
      </p:sp>
      <p:sp>
        <p:nvSpPr>
          <p:cNvPr id="3" name="Espace réservé du contenu 2">
            <a:extLst>
              <a:ext uri="{FF2B5EF4-FFF2-40B4-BE49-F238E27FC236}">
                <a16:creationId xmlns:a16="http://schemas.microsoft.com/office/drawing/2014/main" id="{92532731-D369-7485-7784-90DAFBE49DCC}"/>
              </a:ext>
            </a:extLst>
          </p:cNvPr>
          <p:cNvSpPr>
            <a:spLocks noGrp="1"/>
          </p:cNvSpPr>
          <p:nvPr>
            <p:ph idx="1"/>
          </p:nvPr>
        </p:nvSpPr>
        <p:spPr>
          <a:xfrm>
            <a:off x="677334" y="1317813"/>
            <a:ext cx="8596668" cy="4723550"/>
          </a:xfrm>
        </p:spPr>
        <p:txBody>
          <a:bodyPr/>
          <a:lstStyle/>
          <a:p>
            <a:pPr algn="just"/>
            <a:r>
              <a:rPr lang="fr-FR" dirty="0">
                <a:latin typeface="Calibri" panose="020F0502020204030204" pitchFamily="34" charset="0"/>
                <a:ea typeface="Calibri" panose="020F0502020204030204" pitchFamily="34" charset="0"/>
                <a:cs typeface="Calibri" panose="020F0502020204030204" pitchFamily="34" charset="0"/>
              </a:rPr>
              <a:t>« </a:t>
            </a:r>
            <a:r>
              <a:rPr lang="fr-FR" i="1" dirty="0">
                <a:latin typeface="Calibri" panose="020F0502020204030204" pitchFamily="34" charset="0"/>
                <a:ea typeface="Calibri" panose="020F0502020204030204" pitchFamily="34" charset="0"/>
                <a:cs typeface="Calibri" panose="020F0502020204030204" pitchFamily="34" charset="0"/>
              </a:rPr>
              <a:t>Le tandem parcours et coordination semble assimilable à un dispositif, problématisé entre déconstruction et dépassement de l’institution. (…) Parler de dispositif évoque une sorte de nouvel équipement minimal, allégé en contraintes techniques et bureaucratiques mais aussi en ressources. (…) Il est congruent avec la </a:t>
            </a:r>
            <a:r>
              <a:rPr lang="fr-FR" i="1" dirty="0" err="1">
                <a:latin typeface="Calibri" panose="020F0502020204030204" pitchFamily="34" charset="0"/>
                <a:ea typeface="Calibri" panose="020F0502020204030204" pitchFamily="34" charset="0"/>
                <a:cs typeface="Calibri" panose="020F0502020204030204" pitchFamily="34" charset="0"/>
              </a:rPr>
              <a:t>désinstitutionnalisation</a:t>
            </a:r>
            <a:r>
              <a:rPr lang="fr-FR" i="1" dirty="0">
                <a:latin typeface="Calibri" panose="020F0502020204030204" pitchFamily="34" charset="0"/>
                <a:ea typeface="Calibri" panose="020F0502020204030204" pitchFamily="34" charset="0"/>
                <a:cs typeface="Calibri" panose="020F0502020204030204" pitchFamily="34" charset="0"/>
              </a:rPr>
              <a:t> en cours » (</a:t>
            </a:r>
            <a:r>
              <a:rPr lang="fr-FR" i="1" dirty="0" err="1">
                <a:latin typeface="Calibri" panose="020F0502020204030204" pitchFamily="34" charset="0"/>
                <a:ea typeface="Calibri" panose="020F0502020204030204" pitchFamily="34" charset="0"/>
                <a:cs typeface="Calibri" panose="020F0502020204030204" pitchFamily="34" charset="0"/>
              </a:rPr>
              <a:t>Chauvière</a:t>
            </a:r>
            <a:r>
              <a:rPr lang="fr-FR" i="1" dirty="0">
                <a:latin typeface="Calibri" panose="020F0502020204030204" pitchFamily="34" charset="0"/>
                <a:ea typeface="Calibri" panose="020F0502020204030204" pitchFamily="34" charset="0"/>
                <a:cs typeface="Calibri" panose="020F0502020204030204" pitchFamily="34" charset="0"/>
              </a:rPr>
              <a:t>, 2018). </a:t>
            </a:r>
            <a:endParaRPr lang="fr-FR" dirty="0">
              <a:latin typeface="Calibri" panose="020F0502020204030204" pitchFamily="34" charset="0"/>
              <a:ea typeface="Calibri" panose="020F0502020204030204" pitchFamily="34" charset="0"/>
              <a:cs typeface="Calibri" panose="020F0502020204030204" pitchFamily="34" charset="0"/>
            </a:endParaRPr>
          </a:p>
          <a:p>
            <a:r>
              <a:rPr lang="fr-FR" dirty="0">
                <a:latin typeface="Calibri" panose="020F0502020204030204" pitchFamily="34" charset="0"/>
                <a:ea typeface="Calibri" panose="020F0502020204030204" pitchFamily="34" charset="0"/>
                <a:cs typeface="Calibri" panose="020F0502020204030204" pitchFamily="34" charset="0"/>
              </a:rPr>
              <a:t>Une nécessité de coordonner</a:t>
            </a:r>
          </a:p>
          <a:p>
            <a:endParaRPr lang="fr-FR" dirty="0">
              <a:latin typeface="Calibri" panose="020F0502020204030204" pitchFamily="34" charset="0"/>
              <a:ea typeface="Calibri" panose="020F0502020204030204" pitchFamily="34" charset="0"/>
              <a:cs typeface="Calibri" panose="020F0502020204030204" pitchFamily="34" charset="0"/>
            </a:endParaRPr>
          </a:p>
          <a:p>
            <a:r>
              <a:rPr lang="fr-FR" dirty="0">
                <a:latin typeface="Calibri" panose="020F0502020204030204" pitchFamily="34" charset="0"/>
                <a:ea typeface="Calibri" panose="020F0502020204030204" pitchFamily="34" charset="0"/>
                <a:cs typeface="Calibri" panose="020F0502020204030204" pitchFamily="34" charset="0"/>
              </a:rPr>
              <a:t>La multiplication des dispositifs à base territoriale </a:t>
            </a:r>
          </a:p>
          <a:p>
            <a:endParaRPr lang="fr-FR" dirty="0">
              <a:latin typeface="Calibri" panose="020F0502020204030204" pitchFamily="34" charset="0"/>
              <a:ea typeface="Calibri" panose="020F0502020204030204" pitchFamily="34" charset="0"/>
              <a:cs typeface="Calibri" panose="020F0502020204030204" pitchFamily="34" charset="0"/>
            </a:endParaRPr>
          </a:p>
          <a:p>
            <a:r>
              <a:rPr lang="fr-FR" dirty="0">
                <a:latin typeface="Calibri" panose="020F0502020204030204" pitchFamily="34" charset="0"/>
                <a:ea typeface="Calibri" panose="020F0502020204030204" pitchFamily="34" charset="0"/>
                <a:cs typeface="Calibri" panose="020F0502020204030204" pitchFamily="34" charset="0"/>
              </a:rPr>
              <a:t>Une externalisation et une mutualisation des ressources </a:t>
            </a:r>
          </a:p>
          <a:p>
            <a:endParaRPr lang="fr-FR" dirty="0"/>
          </a:p>
        </p:txBody>
      </p:sp>
      <p:sp>
        <p:nvSpPr>
          <p:cNvPr id="4" name="Espace réservé du pied de page 3">
            <a:extLst>
              <a:ext uri="{FF2B5EF4-FFF2-40B4-BE49-F238E27FC236}">
                <a16:creationId xmlns:a16="http://schemas.microsoft.com/office/drawing/2014/main" id="{01A24DC0-11E1-F242-E5BE-AC02ABAE4FC7}"/>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6EBB495E-ED37-B645-19C9-45E213CC3B2E}"/>
              </a:ext>
            </a:extLst>
          </p:cNvPr>
          <p:cNvSpPr>
            <a:spLocks noGrp="1"/>
          </p:cNvSpPr>
          <p:nvPr>
            <p:ph type="sldNum" sz="quarter" idx="12"/>
          </p:nvPr>
        </p:nvSpPr>
        <p:spPr/>
        <p:txBody>
          <a:bodyPr/>
          <a:lstStyle/>
          <a:p>
            <a:fld id="{CB1E4CB7-CB13-4810-BF18-BE31AFC64F93}" type="slidenum">
              <a:rPr lang="en-US" smtClean="0"/>
              <a:pPr/>
              <a:t>3</a:t>
            </a:fld>
            <a:endParaRPr lang="en-US" sz="1000" dirty="0"/>
          </a:p>
        </p:txBody>
      </p:sp>
    </p:spTree>
    <p:extLst>
      <p:ext uri="{BB962C8B-B14F-4D97-AF65-F5344CB8AC3E}">
        <p14:creationId xmlns:p14="http://schemas.microsoft.com/office/powerpoint/2010/main" val="371892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8DE61121-F1CC-7634-2CE0-AA889CA7F5F6}"/>
              </a:ext>
            </a:extLst>
          </p:cNvPr>
          <p:cNvGraphicFramePr>
            <a:graphicFrameLocks noGrp="1"/>
          </p:cNvGraphicFramePr>
          <p:nvPr>
            <p:extLst>
              <p:ext uri="{D42A27DB-BD31-4B8C-83A1-F6EECF244321}">
                <p14:modId xmlns:p14="http://schemas.microsoft.com/office/powerpoint/2010/main" val="376541271"/>
              </p:ext>
            </p:extLst>
          </p:nvPr>
        </p:nvGraphicFramePr>
        <p:xfrm>
          <a:off x="762001" y="824753"/>
          <a:ext cx="10381131" cy="5636779"/>
        </p:xfrm>
        <a:graphic>
          <a:graphicData uri="http://schemas.openxmlformats.org/drawingml/2006/table">
            <a:tbl>
              <a:tblPr>
                <a:tableStyleId>{5C22544A-7EE6-4342-B048-85BDC9FD1C3A}</a:tableStyleId>
              </a:tblPr>
              <a:tblGrid>
                <a:gridCol w="1000522">
                  <a:extLst>
                    <a:ext uri="{9D8B030D-6E8A-4147-A177-3AD203B41FA5}">
                      <a16:colId xmlns:a16="http://schemas.microsoft.com/office/drawing/2014/main" val="3128865800"/>
                    </a:ext>
                  </a:extLst>
                </a:gridCol>
                <a:gridCol w="1184302">
                  <a:extLst>
                    <a:ext uri="{9D8B030D-6E8A-4147-A177-3AD203B41FA5}">
                      <a16:colId xmlns:a16="http://schemas.microsoft.com/office/drawing/2014/main" val="192063612"/>
                    </a:ext>
                  </a:extLst>
                </a:gridCol>
                <a:gridCol w="910557">
                  <a:extLst>
                    <a:ext uri="{9D8B030D-6E8A-4147-A177-3AD203B41FA5}">
                      <a16:colId xmlns:a16="http://schemas.microsoft.com/office/drawing/2014/main" val="2493947589"/>
                    </a:ext>
                  </a:extLst>
                </a:gridCol>
                <a:gridCol w="956665">
                  <a:extLst>
                    <a:ext uri="{9D8B030D-6E8A-4147-A177-3AD203B41FA5}">
                      <a16:colId xmlns:a16="http://schemas.microsoft.com/office/drawing/2014/main" val="1848234461"/>
                    </a:ext>
                  </a:extLst>
                </a:gridCol>
                <a:gridCol w="1047592">
                  <a:extLst>
                    <a:ext uri="{9D8B030D-6E8A-4147-A177-3AD203B41FA5}">
                      <a16:colId xmlns:a16="http://schemas.microsoft.com/office/drawing/2014/main" val="1885190643"/>
                    </a:ext>
                  </a:extLst>
                </a:gridCol>
                <a:gridCol w="1001806">
                  <a:extLst>
                    <a:ext uri="{9D8B030D-6E8A-4147-A177-3AD203B41FA5}">
                      <a16:colId xmlns:a16="http://schemas.microsoft.com/office/drawing/2014/main" val="4006047138"/>
                    </a:ext>
                  </a:extLst>
                </a:gridCol>
                <a:gridCol w="1089200">
                  <a:extLst>
                    <a:ext uri="{9D8B030D-6E8A-4147-A177-3AD203B41FA5}">
                      <a16:colId xmlns:a16="http://schemas.microsoft.com/office/drawing/2014/main" val="3159344820"/>
                    </a:ext>
                  </a:extLst>
                </a:gridCol>
                <a:gridCol w="1101409">
                  <a:extLst>
                    <a:ext uri="{9D8B030D-6E8A-4147-A177-3AD203B41FA5}">
                      <a16:colId xmlns:a16="http://schemas.microsoft.com/office/drawing/2014/main" val="1828590023"/>
                    </a:ext>
                  </a:extLst>
                </a:gridCol>
                <a:gridCol w="1089200">
                  <a:extLst>
                    <a:ext uri="{9D8B030D-6E8A-4147-A177-3AD203B41FA5}">
                      <a16:colId xmlns:a16="http://schemas.microsoft.com/office/drawing/2014/main" val="2975391215"/>
                    </a:ext>
                  </a:extLst>
                </a:gridCol>
                <a:gridCol w="999878">
                  <a:extLst>
                    <a:ext uri="{9D8B030D-6E8A-4147-A177-3AD203B41FA5}">
                      <a16:colId xmlns:a16="http://schemas.microsoft.com/office/drawing/2014/main" val="975858935"/>
                    </a:ext>
                  </a:extLst>
                </a:gridCol>
              </a:tblGrid>
              <a:tr h="578884">
                <a:tc>
                  <a:txBody>
                    <a:bodyPr/>
                    <a:lstStyle/>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Autisme /TND</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Ecole inclusive</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Dispositifs intégrés</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Handicap /RAPT</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Handicaps Rares</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Polyhandicap</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Maladies </a:t>
                      </a:r>
                    </a:p>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Rares</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Personnes âgées en perte d’autonomie </a:t>
                      </a:r>
                    </a:p>
                  </a:txBody>
                  <a:tcPr marL="28009" marR="28009" marT="0" marB="0"/>
                </a:tc>
                <a:tc>
                  <a:txBody>
                    <a:bodyPr/>
                    <a:lstStyle/>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 Parcours </a:t>
                      </a:r>
                    </a:p>
                    <a:p>
                      <a:pPr algn="ctr" hangingPunct="0"/>
                      <a:r>
                        <a:rPr lang="fr-FR" sz="1200" dirty="0">
                          <a:effectLst/>
                          <a:latin typeface="Calibri" panose="020F0502020204030204" pitchFamily="34" charset="0"/>
                          <a:ea typeface="Calibri" panose="020F0502020204030204" pitchFamily="34" charset="0"/>
                          <a:cs typeface="Calibri" panose="020F0502020204030204" pitchFamily="34" charset="0"/>
                        </a:rPr>
                        <a:t>de santé complexe »</a:t>
                      </a:r>
                    </a:p>
                  </a:txBody>
                  <a:tcPr marL="28009" marR="28009" marT="0" marB="0"/>
                </a:tc>
                <a:extLst>
                  <a:ext uri="{0D108BD9-81ED-4DB2-BD59-A6C34878D82A}">
                    <a16:rowId xmlns:a16="http://schemas.microsoft.com/office/drawing/2014/main" val="2267897189"/>
                  </a:ext>
                </a:extLst>
              </a:tr>
              <a:tr h="792715">
                <a:tc>
                  <a:txBody>
                    <a:bodyPr/>
                    <a:lstStyle/>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National</a:t>
                      </a:r>
                    </a:p>
                  </a:txBody>
                  <a:tcPr marL="28009" marR="28009" marT="0" marB="0"/>
                </a:tc>
                <a:tc>
                  <a:txBody>
                    <a:bodyPr/>
                    <a:lstStyle/>
                    <a:p>
                      <a:pPr hangingPunct="0"/>
                      <a:r>
                        <a:rPr lang="fr-FR" sz="1000" dirty="0">
                          <a:effectLst/>
                          <a:latin typeface="Calibri" panose="020F0502020204030204" pitchFamily="34" charset="0"/>
                          <a:ea typeface="Calibri" panose="020F0502020204030204" pitchFamily="34" charset="0"/>
                          <a:cs typeface="Calibri" panose="020F0502020204030204" pitchFamily="34" charset="0"/>
                        </a:rPr>
                        <a:t>GNCRA (Groupement National centres ressources autisme)</a:t>
                      </a:r>
                    </a:p>
                  </a:txBody>
                  <a:tcPr marL="28009" marR="28009" marT="0" marB="0"/>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GNCHR</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Centres nationaux de Ressources (4)</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Filières </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maladies rares</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a:effectLst/>
                        </a:rPr>
                        <a:t> </a:t>
                      </a:r>
                      <a:endParaRPr lang="fr-FR" sz="1000">
                        <a:effectLst/>
                        <a:latin typeface="Times" panose="02020603050405020304" pitchFamily="18" charset="0"/>
                        <a:ea typeface="Times New Roman" panose="02020603050405020304" pitchFamily="18" charset="0"/>
                        <a:cs typeface="Times New Roman" panose="02020603050405020304" pitchFamily="18" charset="0"/>
                      </a:endParaRPr>
                    </a:p>
                  </a:txBody>
                  <a:tcPr marL="28009" marR="28009" marT="0" marB="0"/>
                </a:tc>
                <a:extLst>
                  <a:ext uri="{0D108BD9-81ED-4DB2-BD59-A6C34878D82A}">
                    <a16:rowId xmlns:a16="http://schemas.microsoft.com/office/drawing/2014/main" val="3271225152"/>
                  </a:ext>
                </a:extLst>
              </a:tr>
              <a:tr h="286028">
                <a:tc rowSpan="2">
                  <a:txBody>
                    <a:bodyPr/>
                    <a:lstStyle/>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Interrégional ou régional</a:t>
                      </a:r>
                    </a:p>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rowSpan="2">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Centre de Ressources Autisme</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(CRA)- 27.</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rowSpan="2">
                  <a:txBody>
                    <a:bodyPr/>
                    <a:lstStyle/>
                    <a:p>
                      <a:pPr algn="ctr" hangingPunct="0"/>
                      <a:endParaRPr lang="fr-FR" sz="1000" dirty="0">
                        <a:effectLst/>
                        <a:latin typeface="Calibri" panose="020F0502020204030204" pitchFamily="34" charset="0"/>
                        <a:ea typeface="Calibri" panose="020F0502020204030204" pitchFamily="34" charset="0"/>
                        <a:cs typeface="Calibri" panose="020F0502020204030204" pitchFamily="34" charset="0"/>
                      </a:endParaRPr>
                    </a:p>
                  </a:txBody>
                  <a:tcPr marL="28009" marR="28009" marT="0" marB="0"/>
                </a:tc>
                <a:tc rowSpan="2">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rowSpan="2">
                  <a:txBody>
                    <a:bodyPr/>
                    <a:lstStyle/>
                    <a:p>
                      <a:pPr algn="ctr" hangingPunct="0"/>
                      <a:r>
                        <a:rPr lang="fr-FR" sz="1000" b="1" dirty="0">
                          <a:effectLst/>
                          <a:latin typeface="Calibri" panose="020F0502020204030204" pitchFamily="34" charset="0"/>
                          <a:ea typeface="Calibri" panose="020F0502020204030204" pitchFamily="34" charset="0"/>
                          <a:cs typeface="Calibri" panose="020F0502020204030204" pitchFamily="34" charset="0"/>
                        </a:rPr>
                        <a:t>Equipes relais interrégionale Handicap rare</a:t>
                      </a:r>
                      <a:r>
                        <a:rPr lang="fr-FR" sz="1000" dirty="0">
                          <a:effectLst/>
                          <a:latin typeface="Calibri" panose="020F0502020204030204" pitchFamily="34" charset="0"/>
                          <a:ea typeface="Calibri" panose="020F0502020204030204" pitchFamily="34" charset="0"/>
                          <a:cs typeface="Calibri" panose="020F0502020204030204" pitchFamily="34" charset="0"/>
                        </a:rPr>
                        <a:t> (13)</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rowSpan="2">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Centres de Références et Centre de Compétences  Maladies Rares</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a:effectLst/>
                        </a:rPr>
                        <a:t> </a:t>
                      </a:r>
                      <a:endParaRPr lang="fr-FR" sz="1000">
                        <a:effectLst/>
                        <a:latin typeface="Times" panose="02020603050405020304" pitchFamily="18" charset="0"/>
                        <a:ea typeface="Times New Roman" panose="02020603050405020304" pitchFamily="18" charset="0"/>
                        <a:cs typeface="Times New Roman" panose="02020603050405020304" pitchFamily="18" charset="0"/>
                      </a:endParaRPr>
                    </a:p>
                  </a:txBody>
                  <a:tcPr marL="28009" marR="28009" marT="0" marB="0"/>
                </a:tc>
                <a:extLst>
                  <a:ext uri="{0D108BD9-81ED-4DB2-BD59-A6C34878D82A}">
                    <a16:rowId xmlns:a16="http://schemas.microsoft.com/office/drawing/2014/main" val="1317608204"/>
                  </a:ext>
                </a:extLst>
              </a:tr>
              <a:tr h="648365">
                <a:tc vMerge="1">
                  <a:txBody>
                    <a:bodyPr/>
                    <a:lstStyle/>
                    <a:p>
                      <a:endParaRPr lang="fr-FR"/>
                    </a:p>
                  </a:txBody>
                  <a:tcPr/>
                </a:tc>
                <a:tc vMerge="1">
                  <a:txBody>
                    <a:bodyPr/>
                    <a:lstStyle/>
                    <a:p>
                      <a:endParaRPr lang="fr-FR"/>
                    </a:p>
                  </a:txBody>
                  <a:tcPr/>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vMerge="1">
                  <a:txBody>
                    <a:bodyPr/>
                    <a:lstStyle/>
                    <a:p>
                      <a:endParaRPr lang="fr-FR"/>
                    </a:p>
                  </a:txBody>
                  <a:tcPr/>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nchor="ctr"/>
                </a:tc>
                <a:tc>
                  <a:txBody>
                    <a:bodyPr/>
                    <a:lstStyle/>
                    <a:p>
                      <a:pPr algn="ctr" hangingPunct="0"/>
                      <a:r>
                        <a:rPr lang="fr-FR" sz="1000">
                          <a:effectLst/>
                        </a:rPr>
                        <a:t> </a:t>
                      </a:r>
                      <a:endParaRPr lang="fr-FR" sz="1000">
                        <a:effectLst/>
                        <a:latin typeface="Times" panose="02020603050405020304" pitchFamily="18" charset="0"/>
                        <a:ea typeface="Times New Roman" panose="02020603050405020304" pitchFamily="18" charset="0"/>
                        <a:cs typeface="Times New Roman" panose="02020603050405020304" pitchFamily="18" charset="0"/>
                      </a:endParaRPr>
                    </a:p>
                  </a:txBody>
                  <a:tcPr marL="28009" marR="28009" marT="0" marB="0" anchor="ctr"/>
                </a:tc>
                <a:extLst>
                  <a:ext uri="{0D108BD9-81ED-4DB2-BD59-A6C34878D82A}">
                    <a16:rowId xmlns:a16="http://schemas.microsoft.com/office/drawing/2014/main" val="2073671645"/>
                  </a:ext>
                </a:extLst>
              </a:tr>
              <a:tr h="2339180">
                <a:tc>
                  <a:txBody>
                    <a:bodyPr/>
                    <a:lstStyle/>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 </a:t>
                      </a:r>
                    </a:p>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 </a:t>
                      </a:r>
                    </a:p>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Infra régional </a:t>
                      </a:r>
                    </a:p>
                  </a:txBody>
                  <a:tcPr marL="28009" marR="28009" marT="0" marB="0"/>
                </a:tc>
                <a:tc>
                  <a:txBody>
                    <a:bodyPr/>
                    <a:lstStyle/>
                    <a:p>
                      <a:pPr algn="ctr" hangingPunct="0"/>
                      <a:r>
                        <a:rPr lang="fr-FR" sz="1000" b="1" dirty="0">
                          <a:effectLst/>
                          <a:latin typeface="Calibri" panose="020F0502020204030204" pitchFamily="34" charset="0"/>
                          <a:ea typeface="Calibri" panose="020F0502020204030204" pitchFamily="34" charset="0"/>
                          <a:cs typeface="Calibri" panose="020F0502020204030204" pitchFamily="34" charset="0"/>
                        </a:rPr>
                        <a:t>Plateformes de coordination et d’orientation (PCO). Enfants TND </a:t>
                      </a:r>
                    </a:p>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Equipe mobile pour les adultes porteurs de troubles du spectre autistique</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Pôles inclusifs d’accompagnement localisés </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(PIAL) </a:t>
                      </a:r>
                    </a:p>
                    <a:p>
                      <a:pP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Equipe Mobile </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d’appui médico-social pour la scolarisation des enfants en situation de handicap</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(EMAS)</a:t>
                      </a:r>
                    </a:p>
                  </a:txBody>
                  <a:tcPr marL="28009" marR="28009" marT="0" marB="0"/>
                </a:tc>
                <a:tc>
                  <a:txBody>
                    <a:bodyPr/>
                    <a:lstStyle/>
                    <a:p>
                      <a:pPr algn="ctr" hangingPunct="0"/>
                      <a:r>
                        <a:rPr lang="fr-FR" sz="1100" dirty="0">
                          <a:effectLst/>
                          <a:latin typeface="Calibri" panose="020F0502020204030204" pitchFamily="34" charset="0"/>
                          <a:ea typeface="Calibri" panose="020F0502020204030204" pitchFamily="34" charset="0"/>
                          <a:cs typeface="Calibri" panose="020F0502020204030204" pitchFamily="34" charset="0"/>
                        </a:rPr>
                        <a:t>Dispositif  </a:t>
                      </a:r>
                    </a:p>
                    <a:p>
                      <a:pPr algn="ctr" hangingPunct="0"/>
                      <a:r>
                        <a:rPr lang="fr-FR" sz="1100" b="0"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Instituts Thérapeutiques Éducatifs et Pédagogiques (DITEP) </a:t>
                      </a:r>
                    </a:p>
                    <a:p>
                      <a:pPr algn="ctr" hangingPunct="0"/>
                      <a:endParaRPr lang="fr-FR" sz="1100" b="0"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endParaRPr>
                    </a:p>
                    <a:p>
                      <a:pPr algn="ctr" hangingPunct="0"/>
                      <a:r>
                        <a:rPr lang="fr-FR" sz="11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Dispositifs d’Accompagnement </a:t>
                      </a:r>
                      <a:r>
                        <a:rPr lang="fr-FR" sz="1100" b="1" i="0" kern="1200" dirty="0" err="1">
                          <a:solidFill>
                            <a:schemeClr val="dk1"/>
                          </a:solidFill>
                          <a:effectLst/>
                          <a:latin typeface="Calibri" panose="020F0502020204030204" pitchFamily="34" charset="0"/>
                          <a:ea typeface="Calibri" panose="020F0502020204030204" pitchFamily="34" charset="0"/>
                          <a:cs typeface="Calibri" panose="020F0502020204030204" pitchFamily="34" charset="0"/>
                        </a:rPr>
                        <a:t>Médico-Educatifs</a:t>
                      </a:r>
                      <a:r>
                        <a:rPr lang="fr-FR" sz="1100" b="1" i="0"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 (DAME) </a:t>
                      </a:r>
                      <a:endParaRPr lang="fr-FR" sz="1100" b="1" dirty="0">
                        <a:effectLst/>
                        <a:latin typeface="Calibri" panose="020F0502020204030204" pitchFamily="34" charset="0"/>
                        <a:ea typeface="Calibri" panose="020F0502020204030204" pitchFamily="34" charset="0"/>
                        <a:cs typeface="Calibri" panose="020F0502020204030204" pitchFamily="34" charset="0"/>
                      </a:endParaRPr>
                    </a:p>
                  </a:txBody>
                  <a:tcPr marL="28009" marR="28009" marT="0" marB="0"/>
                </a:tc>
                <a:tc>
                  <a:txBody>
                    <a:bodyPr/>
                    <a:lstStyle/>
                    <a:p>
                      <a:pPr algn="ctr" hangingPunct="0"/>
                      <a:r>
                        <a:rPr lang="fr-FR" sz="1000" b="1" dirty="0">
                          <a:effectLst/>
                          <a:latin typeface="Calibri" panose="020F0502020204030204" pitchFamily="34" charset="0"/>
                          <a:ea typeface="Calibri" panose="020F0502020204030204" pitchFamily="34" charset="0"/>
                          <a:cs typeface="Calibri" panose="020F0502020204030204" pitchFamily="34" charset="0"/>
                        </a:rPr>
                        <a:t>Pôles de Compétences et de Prestations Externalisées (PCPE</a:t>
                      </a:r>
                      <a:r>
                        <a:rPr lang="fr-FR" sz="1000" dirty="0">
                          <a:effectLst/>
                          <a:latin typeface="Calibri" panose="020F0502020204030204" pitchFamily="34" charset="0"/>
                          <a:ea typeface="Calibri" panose="020F0502020204030204" pitchFamily="34" charset="0"/>
                          <a:cs typeface="Calibri" panose="020F0502020204030204" pitchFamily="34" charset="0"/>
                        </a:rPr>
                        <a:t>)</a:t>
                      </a:r>
                    </a:p>
                    <a:p>
                      <a:pPr algn="ctr" hangingPunct="0"/>
                      <a:endParaRPr lang="fr-FR" sz="1000" dirty="0">
                        <a:effectLst/>
                        <a:latin typeface="Calibri" panose="020F0502020204030204" pitchFamily="34" charset="0"/>
                        <a:ea typeface="Calibri" panose="020F0502020204030204" pitchFamily="34" charset="0"/>
                        <a:cs typeface="Calibri" panose="020F0502020204030204" pitchFamily="34" charset="0"/>
                      </a:endParaRPr>
                    </a:p>
                    <a:p>
                      <a:pPr algn="ctr" hangingPunct="0"/>
                      <a:endParaRPr lang="fr-FR" sz="1000" dirty="0">
                        <a:effectLst/>
                        <a:latin typeface="Calibri" panose="020F0502020204030204" pitchFamily="34" charset="0"/>
                        <a:ea typeface="Calibri" panose="020F0502020204030204" pitchFamily="34" charset="0"/>
                        <a:cs typeface="Calibri" panose="020F0502020204030204" pitchFamily="34" charset="0"/>
                      </a:endParaRPr>
                    </a:p>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Communauté 360 </a:t>
                      </a:r>
                    </a:p>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nchor="ctr"/>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Centre Ressources Polyhandicap</a:t>
                      </a:r>
                    </a:p>
                  </a:txBody>
                  <a:tcPr marL="28009" marR="28009" marT="0" marB="0" anchor="ctr"/>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r>
                        <a:rPr lang="fr-FR" sz="1000" dirty="0">
                          <a:effectLst/>
                          <a:latin typeface="Calibri" panose="020F0502020204030204" pitchFamily="34" charset="0"/>
                          <a:ea typeface="Calibri" panose="020F0502020204030204" pitchFamily="34" charset="0"/>
                          <a:cs typeface="Calibri" panose="020F0502020204030204" pitchFamily="34" charset="0"/>
                        </a:rPr>
                        <a:t>Méthode d’Action pour l’Intégration des Services d’aide et de soins dans le champ de l’autonomie</a:t>
                      </a:r>
                    </a:p>
                    <a:p>
                      <a:pP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p>
                      <a:pPr hangingPunct="0"/>
                      <a:r>
                        <a:rPr lang="fr-FR" sz="1000" dirty="0">
                          <a:effectLst/>
                          <a:latin typeface="Calibri" panose="020F0502020204030204" pitchFamily="34" charset="0"/>
                          <a:ea typeface="Calibri" panose="020F0502020204030204" pitchFamily="34" charset="0"/>
                          <a:cs typeface="Calibri" panose="020F0502020204030204" pitchFamily="34" charset="0"/>
                        </a:rPr>
                        <a:t>Plateforme d’accompagnement et de répit.</a:t>
                      </a:r>
                    </a:p>
                    <a:p>
                      <a:pPr hangingPunct="0"/>
                      <a:r>
                        <a:rPr lang="fr-FR" sz="1000" dirty="0">
                          <a:effectLst/>
                          <a:latin typeface="Calibri" panose="020F0502020204030204" pitchFamily="34" charset="0"/>
                          <a:ea typeface="Calibri" panose="020F0502020204030204" pitchFamily="34" charset="0"/>
                          <a:cs typeface="Calibri" panose="020F0502020204030204" pitchFamily="34" charset="0"/>
                        </a:rPr>
                        <a:t> </a:t>
                      </a:r>
                    </a:p>
                    <a:p>
                      <a:pPr algn="ctr" hangingPunct="0"/>
                      <a:r>
                        <a:rPr lang="fr-FR" sz="1000" b="1" dirty="0">
                          <a:effectLst/>
                          <a:latin typeface="Calibri" panose="020F0502020204030204" pitchFamily="34" charset="0"/>
                          <a:ea typeface="Calibri" panose="020F0502020204030204" pitchFamily="34" charset="0"/>
                          <a:cs typeface="Calibri" panose="020F0502020204030204" pitchFamily="34" charset="0"/>
                        </a:rPr>
                        <a:t>Centre de Ressources Territorial</a:t>
                      </a:r>
                    </a:p>
                    <a:p>
                      <a:pPr algn="ctr" hangingPunct="0"/>
                      <a:r>
                        <a:rPr lang="fr-FR" sz="1000" b="1" dirty="0">
                          <a:effectLst/>
                          <a:latin typeface="Calibri" panose="020F0502020204030204" pitchFamily="34" charset="0"/>
                          <a:ea typeface="Calibri" panose="020F0502020204030204" pitchFamily="34" charset="0"/>
                          <a:cs typeface="Calibri" panose="020F0502020204030204" pitchFamily="34" charset="0"/>
                        </a:rPr>
                        <a:t>(CRT)</a:t>
                      </a:r>
                    </a:p>
                  </a:txBody>
                  <a:tcPr marL="28009" marR="28009" marT="0" marB="0"/>
                </a:tc>
                <a:tc>
                  <a:txBody>
                    <a:bodyPr/>
                    <a:lstStyle/>
                    <a:p>
                      <a:pPr algn="ctr" hangingPunct="0"/>
                      <a:r>
                        <a:rPr lang="fr-FR" sz="1000" dirty="0">
                          <a:effectLst/>
                        </a:rPr>
                        <a:t>Plateformes territoriales d’appui à la coordination des parcours de soins</a:t>
                      </a:r>
                    </a:p>
                    <a:p>
                      <a:pPr algn="ctr" hangingPunct="0"/>
                      <a:r>
                        <a:rPr lang="fr-FR" sz="1000" dirty="0">
                          <a:effectLst/>
                        </a:rPr>
                        <a:t> </a:t>
                      </a:r>
                    </a:p>
                    <a:p>
                      <a:pPr algn="ctr" hangingPunct="0"/>
                      <a:r>
                        <a:rPr lang="fr-FR" sz="1000" dirty="0">
                          <a:effectLst/>
                        </a:rPr>
                        <a:t> </a:t>
                      </a:r>
                    </a:p>
                    <a:p>
                      <a:pPr algn="ctr" hangingPunct="0"/>
                      <a:r>
                        <a:rPr lang="fr-FR" sz="1000" dirty="0">
                          <a:effectLst/>
                        </a:rPr>
                        <a:t> </a:t>
                      </a:r>
                    </a:p>
                    <a:p>
                      <a:pPr marL="0" algn="ctr" defTabSz="914400" rtl="0" eaLnBrk="1" latinLnBrk="0" hangingPunct="0"/>
                      <a:r>
                        <a:rPr lang="fr-FR" sz="1000" b="1" kern="1200" dirty="0">
                          <a:solidFill>
                            <a:schemeClr val="dk1"/>
                          </a:solidFill>
                          <a:effectLst/>
                          <a:latin typeface="Calibri" panose="020F0502020204030204" pitchFamily="34" charset="0"/>
                          <a:ea typeface="Calibri" panose="020F0502020204030204" pitchFamily="34" charset="0"/>
                          <a:cs typeface="Calibri" panose="020F0502020204030204" pitchFamily="34" charset="0"/>
                        </a:rPr>
                        <a:t>Dispositif d’appui à la coordination (DAC) </a:t>
                      </a:r>
                    </a:p>
                  </a:txBody>
                  <a:tcPr marL="28009" marR="28009" marT="0" marB="0"/>
                </a:tc>
                <a:extLst>
                  <a:ext uri="{0D108BD9-81ED-4DB2-BD59-A6C34878D82A}">
                    <a16:rowId xmlns:a16="http://schemas.microsoft.com/office/drawing/2014/main" val="1322157718"/>
                  </a:ext>
                </a:extLst>
              </a:tr>
              <a:tr h="991607">
                <a:tc>
                  <a:txBody>
                    <a:bodyPr/>
                    <a:lstStyle/>
                    <a:p>
                      <a:pPr algn="ctr" hangingPunct="0"/>
                      <a:r>
                        <a:rPr lang="fr-FR" sz="1200">
                          <a:effectLst/>
                          <a:latin typeface="Calibri" panose="020F0502020204030204" pitchFamily="34" charset="0"/>
                          <a:ea typeface="Calibri" panose="020F0502020204030204" pitchFamily="34" charset="0"/>
                          <a:cs typeface="Calibri" panose="020F0502020204030204" pitchFamily="34" charset="0"/>
                        </a:rPr>
                        <a:t>Plan/schéma</a:t>
                      </a:r>
                    </a:p>
                  </a:txBody>
                  <a:tcPr marL="28009" marR="28009" marT="0" marB="0"/>
                </a:tc>
                <a:tc>
                  <a:txBody>
                    <a:bodyPr/>
                    <a:lstStyle/>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Stratégie Nationale pour l’Autisme 2018-2022.  </a:t>
                      </a:r>
                    </a:p>
                    <a:p>
                      <a:pPr algn="ctr" hangingPunct="0"/>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spcBef>
                          <a:spcPts val="200"/>
                        </a:spcBef>
                        <a:spcAft>
                          <a:spcPts val="200"/>
                        </a:spcAft>
                      </a:pPr>
                      <a:r>
                        <a:rPr lang="fr-FR" sz="100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spcBef>
                          <a:spcPts val="200"/>
                        </a:spcBef>
                        <a:spcAft>
                          <a:spcPts val="200"/>
                        </a:spcAft>
                      </a:pPr>
                      <a:r>
                        <a:rPr lang="fr-FR" sz="1000" dirty="0">
                          <a:effectLst/>
                          <a:latin typeface="Calibri" panose="020F0502020204030204" pitchFamily="34" charset="0"/>
                          <a:ea typeface="Calibri" panose="020F0502020204030204" pitchFamily="34" charset="0"/>
                          <a:cs typeface="Calibri" panose="020F0502020204030204" pitchFamily="34" charset="0"/>
                        </a:rPr>
                        <a:t> </a:t>
                      </a:r>
                    </a:p>
                  </a:txBody>
                  <a:tcPr marL="28009" marR="28009" marT="0" marB="0"/>
                </a:tc>
                <a:tc>
                  <a:txBody>
                    <a:bodyPr/>
                    <a:lstStyle/>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Stratégie quinquennale de l’évolution de l’offre médico-sociale</a:t>
                      </a:r>
                    </a:p>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(2017-2021).</a:t>
                      </a:r>
                    </a:p>
                  </a:txBody>
                  <a:tcPr marL="28009" marR="28009" marT="0" marB="0"/>
                </a:tc>
                <a:tc>
                  <a:txBody>
                    <a:bodyPr/>
                    <a:lstStyle/>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3° schéma national Handicap Rare</a:t>
                      </a:r>
                    </a:p>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2021-2025</a:t>
                      </a:r>
                    </a:p>
                  </a:txBody>
                  <a:tcPr marL="28009" marR="28009" marT="0" marB="0"/>
                </a:tc>
                <a:tc>
                  <a:txBody>
                    <a:bodyPr/>
                    <a:lstStyle/>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Stratégie nationale</a:t>
                      </a:r>
                    </a:p>
                    <a:p>
                      <a:pPr algn="ctr" hangingPunct="0">
                        <a:spcBef>
                          <a:spcPts val="200"/>
                        </a:spcBef>
                      </a:pPr>
                      <a:r>
                        <a:rPr lang="fr-FR" sz="1000">
                          <a:effectLst/>
                          <a:latin typeface="Calibri" panose="020F0502020204030204" pitchFamily="34" charset="0"/>
                          <a:ea typeface="Calibri" panose="020F0502020204030204" pitchFamily="34" charset="0"/>
                          <a:cs typeface="Calibri" panose="020F0502020204030204" pitchFamily="34" charset="0"/>
                        </a:rPr>
                        <a:t>2017-2022</a:t>
                      </a:r>
                    </a:p>
                  </a:txBody>
                  <a:tcPr marL="28009" marR="28009" marT="0" marB="0"/>
                </a:tc>
                <a:tc>
                  <a:txBody>
                    <a:bodyPr/>
                    <a:lstStyle/>
                    <a:p>
                      <a:pPr algn="ctr" hangingPunct="0">
                        <a:spcBef>
                          <a:spcPts val="200"/>
                        </a:spcBef>
                      </a:pPr>
                      <a:r>
                        <a:rPr lang="fr-FR" sz="1000" dirty="0">
                          <a:effectLst/>
                          <a:latin typeface="Calibri" panose="020F0502020204030204" pitchFamily="34" charset="0"/>
                          <a:ea typeface="Calibri" panose="020F0502020204030204" pitchFamily="34" charset="0"/>
                          <a:cs typeface="Calibri" panose="020F0502020204030204" pitchFamily="34" charset="0"/>
                        </a:rPr>
                        <a:t>3° Plan National Maladies Rares</a:t>
                      </a:r>
                    </a:p>
                    <a:p>
                      <a:pPr algn="ctr" hangingPunct="0">
                        <a:spcBef>
                          <a:spcPts val="200"/>
                        </a:spcBef>
                      </a:pPr>
                      <a:r>
                        <a:rPr lang="fr-FR" sz="1000" dirty="0">
                          <a:effectLst/>
                          <a:latin typeface="Calibri" panose="020F0502020204030204" pitchFamily="34" charset="0"/>
                          <a:ea typeface="Calibri" panose="020F0502020204030204" pitchFamily="34" charset="0"/>
                          <a:cs typeface="Calibri" panose="020F0502020204030204" pitchFamily="34" charset="0"/>
                        </a:rPr>
                        <a:t>2018-2022</a:t>
                      </a:r>
                    </a:p>
                  </a:txBody>
                  <a:tcPr marL="28009" marR="28009" marT="0" marB="0"/>
                </a:tc>
                <a:tc>
                  <a:txBody>
                    <a:bodyPr/>
                    <a:lstStyle/>
                    <a:p>
                      <a:pPr algn="ctr" hangingPunct="0">
                        <a:spcBef>
                          <a:spcPts val="200"/>
                        </a:spcBef>
                      </a:pPr>
                      <a:r>
                        <a:rPr lang="fr-FR" sz="1000" dirty="0">
                          <a:effectLst/>
                          <a:latin typeface="Calibri" panose="020F0502020204030204" pitchFamily="34" charset="0"/>
                          <a:ea typeface="Calibri" panose="020F0502020204030204" pitchFamily="34" charset="0"/>
                          <a:cs typeface="Calibri" panose="020F0502020204030204" pitchFamily="34" charset="0"/>
                        </a:rPr>
                        <a:t>Feuille de route Maladies neuro dégénératives</a:t>
                      </a:r>
                    </a:p>
                    <a:p>
                      <a:pPr algn="ctr" hangingPunct="0">
                        <a:spcBef>
                          <a:spcPts val="200"/>
                        </a:spcBef>
                      </a:pPr>
                      <a:r>
                        <a:rPr lang="fr-FR" sz="1000" dirty="0">
                          <a:effectLst/>
                          <a:latin typeface="Calibri" panose="020F0502020204030204" pitchFamily="34" charset="0"/>
                          <a:ea typeface="Calibri" panose="020F0502020204030204" pitchFamily="34" charset="0"/>
                          <a:cs typeface="Calibri" panose="020F0502020204030204" pitchFamily="34" charset="0"/>
                        </a:rPr>
                        <a:t>2021-2022</a:t>
                      </a:r>
                    </a:p>
                  </a:txBody>
                  <a:tcPr marL="28009" marR="28009" marT="0" marB="0"/>
                </a:tc>
                <a:tc>
                  <a:txBody>
                    <a:bodyPr/>
                    <a:lstStyle/>
                    <a:p>
                      <a:pPr algn="ctr" hangingPunct="0">
                        <a:spcBef>
                          <a:spcPts val="200"/>
                        </a:spcBef>
                      </a:pPr>
                      <a:r>
                        <a:rPr lang="fr-FR" sz="1000" dirty="0">
                          <a:effectLst/>
                        </a:rPr>
                        <a:t> </a:t>
                      </a:r>
                      <a:endParaRPr lang="fr-FR" sz="1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28009" marR="28009" marT="0" marB="0"/>
                </a:tc>
                <a:extLst>
                  <a:ext uri="{0D108BD9-81ED-4DB2-BD59-A6C34878D82A}">
                    <a16:rowId xmlns:a16="http://schemas.microsoft.com/office/drawing/2014/main" val="1988578980"/>
                  </a:ext>
                </a:extLst>
              </a:tr>
            </a:tbl>
          </a:graphicData>
        </a:graphic>
      </p:graphicFrame>
      <p:sp>
        <p:nvSpPr>
          <p:cNvPr id="6" name="Espace réservé du pied de page 5">
            <a:extLst>
              <a:ext uri="{FF2B5EF4-FFF2-40B4-BE49-F238E27FC236}">
                <a16:creationId xmlns:a16="http://schemas.microsoft.com/office/drawing/2014/main" id="{8B32A21D-44EC-59FC-4515-1144382A4026}"/>
              </a:ext>
            </a:extLst>
          </p:cNvPr>
          <p:cNvSpPr>
            <a:spLocks noGrp="1"/>
          </p:cNvSpPr>
          <p:nvPr>
            <p:ph type="ftr" sz="quarter" idx="11"/>
          </p:nvPr>
        </p:nvSpPr>
        <p:spPr/>
        <p:txBody>
          <a:bodyPr/>
          <a:lstStyle/>
          <a:p>
            <a:r>
              <a:rPr lang="en-US" sz="1000"/>
              <a:t>Marc Fourdrignier . AIFRIS. 04/07/2023</a:t>
            </a:r>
            <a:endParaRPr lang="en-US" sz="1000" dirty="0"/>
          </a:p>
        </p:txBody>
      </p:sp>
      <p:sp>
        <p:nvSpPr>
          <p:cNvPr id="7" name="Espace réservé du numéro de diapositive 6">
            <a:extLst>
              <a:ext uri="{FF2B5EF4-FFF2-40B4-BE49-F238E27FC236}">
                <a16:creationId xmlns:a16="http://schemas.microsoft.com/office/drawing/2014/main" id="{5C7C7A30-3D3B-1D72-8664-57DEDF9DBEAF}"/>
              </a:ext>
            </a:extLst>
          </p:cNvPr>
          <p:cNvSpPr>
            <a:spLocks noGrp="1"/>
          </p:cNvSpPr>
          <p:nvPr>
            <p:ph type="sldNum" sz="quarter" idx="12"/>
          </p:nvPr>
        </p:nvSpPr>
        <p:spPr/>
        <p:txBody>
          <a:bodyPr/>
          <a:lstStyle/>
          <a:p>
            <a:fld id="{CB1E4CB7-CB13-4810-BF18-BE31AFC64F93}" type="slidenum">
              <a:rPr lang="en-US" smtClean="0"/>
              <a:pPr/>
              <a:t>4</a:t>
            </a:fld>
            <a:endParaRPr lang="en-US" sz="1000" dirty="0"/>
          </a:p>
        </p:txBody>
      </p:sp>
    </p:spTree>
    <p:extLst>
      <p:ext uri="{BB962C8B-B14F-4D97-AF65-F5344CB8AC3E}">
        <p14:creationId xmlns:p14="http://schemas.microsoft.com/office/powerpoint/2010/main" val="327677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AE5585-E0EA-74A2-902E-CFEEED9B34FD}"/>
              </a:ext>
            </a:extLst>
          </p:cNvPr>
          <p:cNvSpPr>
            <a:spLocks noGrp="1"/>
          </p:cNvSpPr>
          <p:nvPr>
            <p:ph type="title"/>
          </p:nvPr>
        </p:nvSpPr>
        <p:spPr>
          <a:xfrm>
            <a:off x="289740" y="313766"/>
            <a:ext cx="9144000" cy="1299881"/>
          </a:xfrm>
        </p:spPr>
        <p:txBody>
          <a:bodyPr>
            <a:normAutofit/>
          </a:bodyPr>
          <a:lstStyle/>
          <a:p>
            <a:pPr algn="ctr"/>
            <a:r>
              <a:rPr lang="fr-FR" sz="3200" dirty="0"/>
              <a:t>Quelle visibilité des </a:t>
            </a:r>
            <a:br>
              <a:rPr lang="fr-FR" sz="3200" dirty="0"/>
            </a:br>
            <a:r>
              <a:rPr lang="fr-FR" sz="3200" dirty="0"/>
              <a:t>« métiers du parcours » ? </a:t>
            </a:r>
          </a:p>
        </p:txBody>
      </p:sp>
      <p:graphicFrame>
        <p:nvGraphicFramePr>
          <p:cNvPr id="6" name="Espace réservé du contenu 5">
            <a:extLst>
              <a:ext uri="{FF2B5EF4-FFF2-40B4-BE49-F238E27FC236}">
                <a16:creationId xmlns:a16="http://schemas.microsoft.com/office/drawing/2014/main" id="{B47C37A5-F870-A641-23DA-4807A6F6800E}"/>
              </a:ext>
            </a:extLst>
          </p:cNvPr>
          <p:cNvGraphicFramePr>
            <a:graphicFrameLocks noGrp="1"/>
          </p:cNvGraphicFramePr>
          <p:nvPr>
            <p:ph idx="1"/>
            <p:extLst>
              <p:ext uri="{D42A27DB-BD31-4B8C-83A1-F6EECF244321}">
                <p14:modId xmlns:p14="http://schemas.microsoft.com/office/powerpoint/2010/main" val="3962356194"/>
              </p:ext>
            </p:extLst>
          </p:nvPr>
        </p:nvGraphicFramePr>
        <p:xfrm>
          <a:off x="1550176" y="1569116"/>
          <a:ext cx="7987016" cy="4381911"/>
        </p:xfrm>
        <a:graphic>
          <a:graphicData uri="http://schemas.openxmlformats.org/drawingml/2006/table">
            <a:tbl>
              <a:tblPr firstRow="1" firstCol="1" bandRow="1">
                <a:tableStyleId>{5C22544A-7EE6-4342-B048-85BDC9FD1C3A}</a:tableStyleId>
              </a:tblPr>
              <a:tblGrid>
                <a:gridCol w="3993508">
                  <a:extLst>
                    <a:ext uri="{9D8B030D-6E8A-4147-A177-3AD203B41FA5}">
                      <a16:colId xmlns:a16="http://schemas.microsoft.com/office/drawing/2014/main" val="3370722823"/>
                    </a:ext>
                  </a:extLst>
                </a:gridCol>
                <a:gridCol w="3993508">
                  <a:extLst>
                    <a:ext uri="{9D8B030D-6E8A-4147-A177-3AD203B41FA5}">
                      <a16:colId xmlns:a16="http://schemas.microsoft.com/office/drawing/2014/main" val="344235373"/>
                    </a:ext>
                  </a:extLst>
                </a:gridCol>
              </a:tblGrid>
              <a:tr h="439428">
                <a:tc>
                  <a:txBody>
                    <a:bodyPr/>
                    <a:lstStyle/>
                    <a:p>
                      <a:pPr algn="ctr">
                        <a:lnSpc>
                          <a:spcPct val="107000"/>
                        </a:lnSpc>
                        <a:spcAft>
                          <a:spcPts val="800"/>
                        </a:spcAft>
                      </a:pPr>
                      <a:r>
                        <a:rPr lang="fr-FR" sz="1100">
                          <a:effectLst/>
                        </a:rPr>
                        <a:t>Appellations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ctr">
                        <a:lnSpc>
                          <a:spcPct val="107000"/>
                        </a:lnSpc>
                        <a:spcAft>
                          <a:spcPts val="800"/>
                        </a:spcAft>
                      </a:pPr>
                      <a:r>
                        <a:rPr lang="fr-FR" sz="1100">
                          <a:effectLst/>
                        </a:rPr>
                        <a:t>Source</a:t>
                      </a:r>
                    </a:p>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2688862283"/>
                  </a:ext>
                </a:extLst>
              </a:tr>
              <a:tr h="165520">
                <a:tc>
                  <a:txBody>
                    <a:bodyPr/>
                    <a:lstStyle/>
                    <a:p>
                      <a:pPr algn="just">
                        <a:lnSpc>
                          <a:spcPct val="107000"/>
                        </a:lnSpc>
                        <a:spcAft>
                          <a:spcPts val="800"/>
                        </a:spcAft>
                      </a:pPr>
                      <a:r>
                        <a:rPr lang="fr-FR" sz="1100">
                          <a:effectLst/>
                        </a:rPr>
                        <a:t>Assistant au Projet de vie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ASH, 29 décembre 2017.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2875191016"/>
                  </a:ext>
                </a:extLst>
              </a:tr>
              <a:tr h="340388">
                <a:tc>
                  <a:txBody>
                    <a:bodyPr/>
                    <a:lstStyle/>
                    <a:p>
                      <a:pPr algn="just">
                        <a:lnSpc>
                          <a:spcPct val="107000"/>
                        </a:lnSpc>
                        <a:spcAft>
                          <a:spcPts val="800"/>
                        </a:spcAft>
                      </a:pPr>
                      <a:r>
                        <a:rPr lang="fr-FR" sz="1100">
                          <a:effectLst/>
                        </a:rPr>
                        <a:t>Assistant aux Projets et Parcours de vie (APPV)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ASH, 22 octobre 2021.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515401561"/>
                  </a:ext>
                </a:extLst>
              </a:tr>
              <a:tr h="165520">
                <a:tc>
                  <a:txBody>
                    <a:bodyPr/>
                    <a:lstStyle/>
                    <a:p>
                      <a:pPr algn="just">
                        <a:lnSpc>
                          <a:spcPct val="107000"/>
                        </a:lnSpc>
                        <a:spcAft>
                          <a:spcPts val="800"/>
                        </a:spcAft>
                      </a:pPr>
                      <a:r>
                        <a:rPr lang="fr-FR" sz="1100">
                          <a:effectLst/>
                        </a:rPr>
                        <a:t>Assistant de parcours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CTRDV Auvergne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827463898"/>
                  </a:ext>
                </a:extLst>
              </a:tr>
              <a:tr h="340388">
                <a:tc>
                  <a:txBody>
                    <a:bodyPr/>
                    <a:lstStyle/>
                    <a:p>
                      <a:pPr algn="just">
                        <a:lnSpc>
                          <a:spcPct val="107000"/>
                        </a:lnSpc>
                        <a:spcAft>
                          <a:spcPts val="800"/>
                        </a:spcAft>
                      </a:pPr>
                      <a:r>
                        <a:rPr lang="fr-FR" sz="1100">
                          <a:effectLst/>
                        </a:rPr>
                        <a:t>Care manager / coordinateur de parcours/ consultant médico-social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ADMR 76.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3770991780"/>
                  </a:ext>
                </a:extLst>
              </a:tr>
              <a:tr h="165520">
                <a:tc>
                  <a:txBody>
                    <a:bodyPr/>
                    <a:lstStyle/>
                    <a:p>
                      <a:pPr algn="just">
                        <a:lnSpc>
                          <a:spcPct val="107000"/>
                        </a:lnSpc>
                        <a:spcAft>
                          <a:spcPts val="800"/>
                        </a:spcAft>
                      </a:pPr>
                      <a:r>
                        <a:rPr lang="fr-FR" sz="1100">
                          <a:effectLst/>
                        </a:rPr>
                        <a:t>Coordinateur de parcours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ERHR, AURA, juin 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3506282865"/>
                  </a:ext>
                </a:extLst>
              </a:tr>
              <a:tr h="340388">
                <a:tc>
                  <a:txBody>
                    <a:bodyPr/>
                    <a:lstStyle/>
                    <a:p>
                      <a:pPr algn="just">
                        <a:lnSpc>
                          <a:spcPct val="107000"/>
                        </a:lnSpc>
                        <a:spcAft>
                          <a:spcPts val="800"/>
                        </a:spcAft>
                      </a:pPr>
                      <a:r>
                        <a:rPr lang="fr-FR" sz="1100">
                          <a:effectLst/>
                        </a:rPr>
                        <a:t>Coordinateur(trice) de parcours en santé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ANFH, mars 2015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510525582"/>
                  </a:ext>
                </a:extLst>
              </a:tr>
              <a:tr h="165520">
                <a:tc>
                  <a:txBody>
                    <a:bodyPr/>
                    <a:lstStyle/>
                    <a:p>
                      <a:pPr algn="just">
                        <a:lnSpc>
                          <a:spcPct val="107000"/>
                        </a:lnSpc>
                        <a:spcAft>
                          <a:spcPts val="800"/>
                        </a:spcAft>
                      </a:pPr>
                      <a:r>
                        <a:rPr lang="fr-FR" sz="1100">
                          <a:effectLst/>
                        </a:rPr>
                        <a:t>Coordinateur de parcours patient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ANFH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571170186"/>
                  </a:ext>
                </a:extLst>
              </a:tr>
              <a:tr h="165520">
                <a:tc>
                  <a:txBody>
                    <a:bodyPr/>
                    <a:lstStyle/>
                    <a:p>
                      <a:pPr algn="just">
                        <a:lnSpc>
                          <a:spcPct val="107000"/>
                        </a:lnSpc>
                        <a:spcAft>
                          <a:spcPts val="800"/>
                        </a:spcAft>
                      </a:pPr>
                      <a:r>
                        <a:rPr lang="fr-FR" sz="1100">
                          <a:effectLst/>
                        </a:rPr>
                        <a:t>Coordinateur de parcours personnalisé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563662620"/>
                  </a:ext>
                </a:extLst>
              </a:tr>
              <a:tr h="340388">
                <a:tc>
                  <a:txBody>
                    <a:bodyPr/>
                    <a:lstStyle/>
                    <a:p>
                      <a:pPr algn="just">
                        <a:lnSpc>
                          <a:spcPct val="107000"/>
                        </a:lnSpc>
                        <a:spcAft>
                          <a:spcPts val="800"/>
                        </a:spcAft>
                      </a:pPr>
                      <a:r>
                        <a:rPr lang="fr-FR" sz="1100">
                          <a:effectLst/>
                        </a:rPr>
                        <a:t>Coordonnateur de plan d’Accompagnement Global (PAG)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Loi du 26 janvier 2016.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808027879"/>
                  </a:ext>
                </a:extLst>
              </a:tr>
              <a:tr h="165520">
                <a:tc>
                  <a:txBody>
                    <a:bodyPr/>
                    <a:lstStyle/>
                    <a:p>
                      <a:pPr algn="just">
                        <a:lnSpc>
                          <a:spcPct val="107000"/>
                        </a:lnSpc>
                        <a:spcAft>
                          <a:spcPts val="800"/>
                        </a:spcAft>
                      </a:pPr>
                      <a:r>
                        <a:rPr lang="fr-FR" sz="1100">
                          <a:effectLst/>
                        </a:rPr>
                        <a:t>Gestionnaire de cas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2217698047"/>
                  </a:ext>
                </a:extLst>
              </a:tr>
              <a:tr h="165520">
                <a:tc>
                  <a:txBody>
                    <a:bodyPr/>
                    <a:lstStyle/>
                    <a:p>
                      <a:pPr algn="just">
                        <a:lnSpc>
                          <a:spcPct val="107000"/>
                        </a:lnSpc>
                        <a:spcAft>
                          <a:spcPts val="800"/>
                        </a:spcAft>
                      </a:pPr>
                      <a:r>
                        <a:rPr lang="fr-FR" sz="1100">
                          <a:effectLst/>
                        </a:rPr>
                        <a:t>Promoteur de Parcours Inclusif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Dubruc, 2019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3177787619"/>
                  </a:ext>
                </a:extLst>
              </a:tr>
              <a:tr h="165520">
                <a:tc>
                  <a:txBody>
                    <a:bodyPr/>
                    <a:lstStyle/>
                    <a:p>
                      <a:pPr algn="just">
                        <a:lnSpc>
                          <a:spcPct val="107000"/>
                        </a:lnSpc>
                        <a:spcAft>
                          <a:spcPts val="800"/>
                        </a:spcAft>
                      </a:pPr>
                      <a:r>
                        <a:rPr lang="fr-FR" sz="1100">
                          <a:effectLst/>
                        </a:rPr>
                        <a:t>Référent de parcours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108830491"/>
                  </a:ext>
                </a:extLst>
              </a:tr>
              <a:tr h="515255">
                <a:tc>
                  <a:txBody>
                    <a:bodyPr/>
                    <a:lstStyle/>
                    <a:p>
                      <a:pPr algn="just">
                        <a:lnSpc>
                          <a:spcPct val="107000"/>
                        </a:lnSpc>
                        <a:spcAft>
                          <a:spcPts val="800"/>
                        </a:spcAft>
                      </a:pPr>
                      <a:r>
                        <a:rPr lang="fr-FR" sz="1100">
                          <a:effectLst/>
                        </a:rPr>
                        <a:t>Référent de parcours de santé complexe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FACS. (Fédération Nationale des dispositifs de ressources et d’appui à la coordination des parcours en santé)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479372159"/>
                  </a:ext>
                </a:extLst>
              </a:tr>
              <a:tr h="340388">
                <a:tc>
                  <a:txBody>
                    <a:bodyPr/>
                    <a:lstStyle/>
                    <a:p>
                      <a:pPr algn="just">
                        <a:lnSpc>
                          <a:spcPct val="107000"/>
                        </a:lnSpc>
                        <a:spcAft>
                          <a:spcPts val="800"/>
                        </a:spcAft>
                      </a:pPr>
                      <a:r>
                        <a:rPr lang="fr-FR" sz="1100">
                          <a:effectLst/>
                        </a:rPr>
                        <a:t>Référents de parcours du projet de Réussite éducative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a:effectLst/>
                        </a:rPr>
                        <a:t>Offre d’emploi. Ville du Blanc Mesnil.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1525275173"/>
                  </a:ext>
                </a:extLst>
              </a:tr>
              <a:tr h="340388">
                <a:tc>
                  <a:txBody>
                    <a:bodyPr/>
                    <a:lstStyle/>
                    <a:p>
                      <a:pPr algn="just">
                        <a:lnSpc>
                          <a:spcPct val="107000"/>
                        </a:lnSpc>
                        <a:spcAft>
                          <a:spcPts val="800"/>
                        </a:spcAft>
                      </a:pPr>
                      <a:r>
                        <a:rPr lang="fr-FR" sz="1100">
                          <a:effectLst/>
                        </a:rPr>
                        <a:t>Référent de Parcours Santé Social (RPSS)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tc>
                  <a:txBody>
                    <a:bodyPr/>
                    <a:lstStyle/>
                    <a:p>
                      <a:pPr algn="just">
                        <a:lnSpc>
                          <a:spcPct val="107000"/>
                        </a:lnSpc>
                        <a:spcAft>
                          <a:spcPts val="800"/>
                        </a:spcAft>
                      </a:pPr>
                      <a:r>
                        <a:rPr lang="fr-FR" sz="1100" dirty="0">
                          <a:effectLst/>
                        </a:rPr>
                        <a:t>UNAFORIS, France Compétences.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852" marR="66852" marT="0" marB="0"/>
                </a:tc>
                <a:extLst>
                  <a:ext uri="{0D108BD9-81ED-4DB2-BD59-A6C34878D82A}">
                    <a16:rowId xmlns:a16="http://schemas.microsoft.com/office/drawing/2014/main" val="2483043855"/>
                  </a:ext>
                </a:extLst>
              </a:tr>
            </a:tbl>
          </a:graphicData>
        </a:graphic>
      </p:graphicFrame>
      <p:sp>
        <p:nvSpPr>
          <p:cNvPr id="4" name="Espace réservé du pied de page 3">
            <a:extLst>
              <a:ext uri="{FF2B5EF4-FFF2-40B4-BE49-F238E27FC236}">
                <a16:creationId xmlns:a16="http://schemas.microsoft.com/office/drawing/2014/main" id="{A3E3B751-EECE-8620-2D70-4D39852AE28C}"/>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3DE3A65C-05EE-1EF1-EB8C-E59300BC463E}"/>
              </a:ext>
            </a:extLst>
          </p:cNvPr>
          <p:cNvSpPr>
            <a:spLocks noGrp="1"/>
          </p:cNvSpPr>
          <p:nvPr>
            <p:ph type="sldNum" sz="quarter" idx="12"/>
          </p:nvPr>
        </p:nvSpPr>
        <p:spPr/>
        <p:txBody>
          <a:bodyPr/>
          <a:lstStyle/>
          <a:p>
            <a:fld id="{CB1E4CB7-CB13-4810-BF18-BE31AFC64F93}" type="slidenum">
              <a:rPr lang="en-US" smtClean="0"/>
              <a:pPr/>
              <a:t>5</a:t>
            </a:fld>
            <a:endParaRPr lang="en-US" sz="1000" dirty="0"/>
          </a:p>
        </p:txBody>
      </p:sp>
      <p:sp>
        <p:nvSpPr>
          <p:cNvPr id="7" name="Rectangle 1">
            <a:extLst>
              <a:ext uri="{FF2B5EF4-FFF2-40B4-BE49-F238E27FC236}">
                <a16:creationId xmlns:a16="http://schemas.microsoft.com/office/drawing/2014/main" id="{B7E858D6-C8DF-1198-68A1-061E206B2264}"/>
              </a:ext>
            </a:extLst>
          </p:cNvPr>
          <p:cNvSpPr>
            <a:spLocks noChangeArrowheads="1"/>
          </p:cNvSpPr>
          <p:nvPr/>
        </p:nvSpPr>
        <p:spPr bwMode="auto">
          <a:xfrm>
            <a:off x="-2930581" y="289879"/>
            <a:ext cx="17359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17175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D89D60-A50E-C938-6D1D-ACB7990D258B}"/>
              </a:ext>
            </a:extLst>
          </p:cNvPr>
          <p:cNvSpPr>
            <a:spLocks noGrp="1"/>
          </p:cNvSpPr>
          <p:nvPr>
            <p:ph type="title"/>
          </p:nvPr>
        </p:nvSpPr>
        <p:spPr>
          <a:xfrm>
            <a:off x="253880" y="451513"/>
            <a:ext cx="9275602" cy="1108755"/>
          </a:xfrm>
        </p:spPr>
        <p:txBody>
          <a:bodyPr>
            <a:normAutofit fontScale="90000"/>
          </a:bodyPr>
          <a:lstStyle/>
          <a:p>
            <a:pPr algn="ctr"/>
            <a:r>
              <a:rPr lang="fr-FR" dirty="0"/>
              <a:t>Quelles sont les caractéristiques de ces emplois ? </a:t>
            </a:r>
          </a:p>
        </p:txBody>
      </p:sp>
      <p:sp>
        <p:nvSpPr>
          <p:cNvPr id="3" name="Espace réservé du contenu 2">
            <a:extLst>
              <a:ext uri="{FF2B5EF4-FFF2-40B4-BE49-F238E27FC236}">
                <a16:creationId xmlns:a16="http://schemas.microsoft.com/office/drawing/2014/main" id="{D2C2DFB5-7425-34B9-AFBF-61253D12B483}"/>
              </a:ext>
            </a:extLst>
          </p:cNvPr>
          <p:cNvSpPr>
            <a:spLocks noGrp="1"/>
          </p:cNvSpPr>
          <p:nvPr>
            <p:ph idx="1"/>
          </p:nvPr>
        </p:nvSpPr>
        <p:spPr>
          <a:xfrm>
            <a:off x="677334" y="1389529"/>
            <a:ext cx="8596668" cy="4651833"/>
          </a:xfrm>
        </p:spPr>
        <p:txBody>
          <a:bodyPr/>
          <a:lstStyle/>
          <a:p>
            <a:r>
              <a:rPr lang="fr-FR" i="1" dirty="0"/>
              <a:t>Travail exploratoire sur 20 offres d’emploi parues récemment sur le site de Indeed. </a:t>
            </a:r>
          </a:p>
          <a:p>
            <a:r>
              <a:rPr lang="fr-FR" dirty="0"/>
              <a:t>Une grande diversité d’employeurs avec une prédominance du secteur associatif. </a:t>
            </a:r>
          </a:p>
          <a:p>
            <a:r>
              <a:rPr lang="fr-FR" dirty="0"/>
              <a:t>Une grande majorité d’emploi à temps plein et en CDI. </a:t>
            </a:r>
          </a:p>
          <a:p>
            <a:r>
              <a:rPr lang="fr-FR" dirty="0"/>
              <a:t>Une grande variété d’intitulés de poste, de position de cadre </a:t>
            </a:r>
          </a:p>
          <a:p>
            <a:r>
              <a:rPr lang="fr-FR" dirty="0"/>
              <a:t>Une faible référence aux CCNT </a:t>
            </a:r>
          </a:p>
          <a:p>
            <a:r>
              <a:rPr lang="fr-FR" dirty="0"/>
              <a:t>Les profils demandés sont souvent issus des professions paramédicales et du travail social. </a:t>
            </a:r>
          </a:p>
          <a:p>
            <a:r>
              <a:rPr lang="fr-FR" dirty="0"/>
              <a:t> Un fort adossement aux dispositifs ( </a:t>
            </a:r>
            <a:r>
              <a:rPr lang="fr-FR" dirty="0" err="1"/>
              <a:t>cf</a:t>
            </a:r>
            <a:r>
              <a:rPr lang="fr-FR" dirty="0"/>
              <a:t> en gras p 4). </a:t>
            </a:r>
          </a:p>
        </p:txBody>
      </p:sp>
      <p:sp>
        <p:nvSpPr>
          <p:cNvPr id="4" name="Espace réservé du pied de page 3">
            <a:extLst>
              <a:ext uri="{FF2B5EF4-FFF2-40B4-BE49-F238E27FC236}">
                <a16:creationId xmlns:a16="http://schemas.microsoft.com/office/drawing/2014/main" id="{B6D2E054-9F20-6C06-F9DB-67A844A7B71B}"/>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2BBD5810-620C-243E-999B-045D0ACCF3B4}"/>
              </a:ext>
            </a:extLst>
          </p:cNvPr>
          <p:cNvSpPr>
            <a:spLocks noGrp="1"/>
          </p:cNvSpPr>
          <p:nvPr>
            <p:ph type="sldNum" sz="quarter" idx="12"/>
          </p:nvPr>
        </p:nvSpPr>
        <p:spPr/>
        <p:txBody>
          <a:bodyPr/>
          <a:lstStyle/>
          <a:p>
            <a:fld id="{CB1E4CB7-CB13-4810-BF18-BE31AFC64F93}" type="slidenum">
              <a:rPr lang="en-US" smtClean="0"/>
              <a:pPr/>
              <a:t>6</a:t>
            </a:fld>
            <a:endParaRPr lang="en-US" sz="1000" dirty="0"/>
          </a:p>
        </p:txBody>
      </p:sp>
    </p:spTree>
    <p:extLst>
      <p:ext uri="{BB962C8B-B14F-4D97-AF65-F5344CB8AC3E}">
        <p14:creationId xmlns:p14="http://schemas.microsoft.com/office/powerpoint/2010/main" val="3151596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36252E-E3C6-6A45-ECC5-A22DD3681AD8}"/>
              </a:ext>
            </a:extLst>
          </p:cNvPr>
          <p:cNvSpPr>
            <a:spLocks noGrp="1"/>
          </p:cNvSpPr>
          <p:nvPr>
            <p:ph type="title"/>
          </p:nvPr>
        </p:nvSpPr>
        <p:spPr>
          <a:xfrm>
            <a:off x="677334" y="609600"/>
            <a:ext cx="8596668" cy="788894"/>
          </a:xfrm>
        </p:spPr>
        <p:txBody>
          <a:bodyPr/>
          <a:lstStyle/>
          <a:p>
            <a:r>
              <a:rPr lang="fr-FR" dirty="0"/>
              <a:t>Quelles sont les offres de formation ? </a:t>
            </a:r>
          </a:p>
        </p:txBody>
      </p:sp>
      <p:graphicFrame>
        <p:nvGraphicFramePr>
          <p:cNvPr id="6" name="Espace réservé du contenu 5">
            <a:extLst>
              <a:ext uri="{FF2B5EF4-FFF2-40B4-BE49-F238E27FC236}">
                <a16:creationId xmlns:a16="http://schemas.microsoft.com/office/drawing/2014/main" id="{9C871EDD-0DA7-D891-DC69-FB22627D5341}"/>
              </a:ext>
            </a:extLst>
          </p:cNvPr>
          <p:cNvGraphicFramePr>
            <a:graphicFrameLocks noGrp="1"/>
          </p:cNvGraphicFramePr>
          <p:nvPr>
            <p:ph idx="1"/>
            <p:extLst>
              <p:ext uri="{D42A27DB-BD31-4B8C-83A1-F6EECF244321}">
                <p14:modId xmlns:p14="http://schemas.microsoft.com/office/powerpoint/2010/main" val="3647599546"/>
              </p:ext>
            </p:extLst>
          </p:nvPr>
        </p:nvGraphicFramePr>
        <p:xfrm>
          <a:off x="1048871" y="1398494"/>
          <a:ext cx="8494245" cy="4559236"/>
        </p:xfrm>
        <a:graphic>
          <a:graphicData uri="http://schemas.openxmlformats.org/drawingml/2006/table">
            <a:tbl>
              <a:tblPr firstRow="1" firstCol="1" bandRow="1">
                <a:tableStyleId>{5C22544A-7EE6-4342-B048-85BDC9FD1C3A}</a:tableStyleId>
              </a:tblPr>
              <a:tblGrid>
                <a:gridCol w="1559858">
                  <a:extLst>
                    <a:ext uri="{9D8B030D-6E8A-4147-A177-3AD203B41FA5}">
                      <a16:colId xmlns:a16="http://schemas.microsoft.com/office/drawing/2014/main" val="3709071596"/>
                    </a:ext>
                  </a:extLst>
                </a:gridCol>
                <a:gridCol w="3297145">
                  <a:extLst>
                    <a:ext uri="{9D8B030D-6E8A-4147-A177-3AD203B41FA5}">
                      <a16:colId xmlns:a16="http://schemas.microsoft.com/office/drawing/2014/main" val="7079540"/>
                    </a:ext>
                  </a:extLst>
                </a:gridCol>
                <a:gridCol w="1818621">
                  <a:extLst>
                    <a:ext uri="{9D8B030D-6E8A-4147-A177-3AD203B41FA5}">
                      <a16:colId xmlns:a16="http://schemas.microsoft.com/office/drawing/2014/main" val="2946135615"/>
                    </a:ext>
                  </a:extLst>
                </a:gridCol>
                <a:gridCol w="1818621">
                  <a:extLst>
                    <a:ext uri="{9D8B030D-6E8A-4147-A177-3AD203B41FA5}">
                      <a16:colId xmlns:a16="http://schemas.microsoft.com/office/drawing/2014/main" val="1999656193"/>
                    </a:ext>
                  </a:extLst>
                </a:gridCol>
              </a:tblGrid>
              <a:tr h="314045">
                <a:tc>
                  <a:txBody>
                    <a:bodyPr/>
                    <a:lstStyle/>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Organisme </a:t>
                      </a:r>
                    </a:p>
                  </a:txBody>
                  <a:tcPr marL="47777" marR="47777" marT="0" marB="0"/>
                </a:tc>
                <a:tc>
                  <a:txBody>
                    <a:bodyPr/>
                    <a:lstStyle/>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Dénomination </a:t>
                      </a:r>
                    </a:p>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gn="ct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Volume</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Certification </a:t>
                      </a:r>
                    </a:p>
                  </a:txBody>
                  <a:tcPr marL="47777" marR="47777" marT="0" marB="0"/>
                </a:tc>
                <a:extLst>
                  <a:ext uri="{0D108BD9-81ED-4DB2-BD59-A6C34878D82A}">
                    <a16:rowId xmlns:a16="http://schemas.microsoft.com/office/drawing/2014/main" val="3967771428"/>
                  </a:ext>
                </a:extLst>
              </a:tr>
              <a:tr h="439017">
                <a:tc rowSpan="2">
                  <a:txBody>
                    <a:bodyPr/>
                    <a:lstStyle/>
                    <a:p>
                      <a:pPr algn="l">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ACTIF</a:t>
                      </a:r>
                    </a:p>
                  </a:txBody>
                  <a:tcPr marL="47777" marR="47777" marT="0" marB="0" anchor="ctr"/>
                </a:tc>
                <a:tc>
                  <a:txBody>
                    <a:bodyPr/>
                    <a:lstStyle/>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Se former aux fonctions de coordonnateur de projets et/ou de parcours dans les ESMS »</a:t>
                      </a:r>
                    </a:p>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gn="ct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105 h</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extLst>
                  <a:ext uri="{0D108BD9-81ED-4DB2-BD59-A6C34878D82A}">
                    <a16:rowId xmlns:a16="http://schemas.microsoft.com/office/drawing/2014/main" val="3672409256"/>
                  </a:ext>
                </a:extLst>
              </a:tr>
              <a:tr h="368236">
                <a:tc vMerge="1">
                  <a:txBody>
                    <a:bodyPr/>
                    <a:lstStyle/>
                    <a:p>
                      <a:endParaRPr lang="fr-FR"/>
                    </a:p>
                  </a:txBody>
                  <a:tcPr/>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Place et rôle du référent dans la conduite du projet personnalisé et la coordination de parcours.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35 h</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extLst>
                  <a:ext uri="{0D108BD9-81ED-4DB2-BD59-A6C34878D82A}">
                    <a16:rowId xmlns:a16="http://schemas.microsoft.com/office/drawing/2014/main" val="450252002"/>
                  </a:ext>
                </a:extLst>
              </a:tr>
              <a:tr h="439017">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AFNOR</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Certification « Coordonnateur de parcours complexe »</a:t>
                      </a:r>
                    </a:p>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extLst>
                  <a:ext uri="{0D108BD9-81ED-4DB2-BD59-A6C34878D82A}">
                    <a16:rowId xmlns:a16="http://schemas.microsoft.com/office/drawing/2014/main" val="133568460"/>
                  </a:ext>
                </a:extLst>
              </a:tr>
              <a:tr h="368236">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ARAFDES</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Coordonnateur de parcours (COPA) : concevoir et coordonner es réponses innovantes et adaptées aux situations complexes.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16 jours</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Jury de certification</a:t>
                      </a:r>
                    </a:p>
                  </a:txBody>
                  <a:tcPr marL="47777" marR="47777" marT="0" marB="0"/>
                </a:tc>
                <a:extLst>
                  <a:ext uri="{0D108BD9-81ED-4DB2-BD59-A6C34878D82A}">
                    <a16:rowId xmlns:a16="http://schemas.microsoft.com/office/drawing/2014/main" val="4159602127"/>
                  </a:ext>
                </a:extLst>
              </a:tr>
              <a:tr h="368236">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CNAM</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Assistant aux Projets et Parcours d e Vie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151 h</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Certificat de compétence Assistant(e) aux projets et parcours de vie</a:t>
                      </a:r>
                    </a:p>
                  </a:txBody>
                  <a:tcPr marL="47777" marR="47777" marT="0" marB="0"/>
                </a:tc>
                <a:extLst>
                  <a:ext uri="{0D108BD9-81ED-4DB2-BD59-A6C34878D82A}">
                    <a16:rowId xmlns:a16="http://schemas.microsoft.com/office/drawing/2014/main" val="3657996707"/>
                  </a:ext>
                </a:extLst>
              </a:tr>
              <a:tr h="436805">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Espace Sentein </a:t>
                      </a:r>
                    </a:p>
                  </a:txBody>
                  <a:tcPr marL="47777" marR="47777" marT="0" marB="0"/>
                </a:tc>
                <a:tc>
                  <a:txBody>
                    <a:bodyPr/>
                    <a:lstStyle/>
                    <a:p>
                      <a:pPr fontAlgn="base">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Coordonnateur de parcours complexes dans les secteurs social, médico-social et sanitaire</a:t>
                      </a:r>
                    </a:p>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8 jours</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Certification AFNOR. </a:t>
                      </a:r>
                    </a:p>
                  </a:txBody>
                  <a:tcPr marL="47777" marR="47777" marT="0" marB="0"/>
                </a:tc>
                <a:extLst>
                  <a:ext uri="{0D108BD9-81ED-4DB2-BD59-A6C34878D82A}">
                    <a16:rowId xmlns:a16="http://schemas.microsoft.com/office/drawing/2014/main" val="1431103595"/>
                  </a:ext>
                </a:extLst>
              </a:tr>
              <a:tr h="243265">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UNAFORIS (IRTS) </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Exercer une mission de Référent de parcours Santé Social (RPSS) </a:t>
                      </a:r>
                    </a:p>
                  </a:txBody>
                  <a:tcPr marL="47777" marR="47777" marT="0" marB="0"/>
                </a:tc>
                <a:tc>
                  <a:txBody>
                    <a:bodyPr/>
                    <a:lstStyle/>
                    <a:p>
                      <a:pPr algn="ct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150 h + stages possibles. </a:t>
                      </a:r>
                    </a:p>
                  </a:txBody>
                  <a:tcPr marL="47777" marR="47777" marT="0" marB="0"/>
                </a:tc>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Répertoire spécifique France Compétences</a:t>
                      </a:r>
                    </a:p>
                  </a:txBody>
                  <a:tcPr marL="47777" marR="47777" marT="0" marB="0"/>
                </a:tc>
                <a:extLst>
                  <a:ext uri="{0D108BD9-81ED-4DB2-BD59-A6C34878D82A}">
                    <a16:rowId xmlns:a16="http://schemas.microsoft.com/office/drawing/2014/main" val="2071445051"/>
                  </a:ext>
                </a:extLst>
              </a:tr>
              <a:tr h="233576">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Université de Bordeaux</a:t>
                      </a:r>
                    </a:p>
                  </a:txBody>
                  <a:tcPr marL="47777" marR="47777" marT="0" marB="0"/>
                </a:tc>
                <a:tc>
                  <a:txBody>
                    <a:bodyPr/>
                    <a:lstStyle/>
                    <a:p>
                      <a:pPr fontAlgn="base">
                        <a:lnSpc>
                          <a:spcPct val="100000"/>
                        </a:lnSpc>
                        <a:spcBef>
                          <a:spcPts val="0"/>
                        </a:spcBef>
                        <a:spcAft>
                          <a:spcPts val="0"/>
                        </a:spcAft>
                      </a:pPr>
                      <a:r>
                        <a:rPr lang="fr-FR" sz="1100" kern="0">
                          <a:effectLst/>
                          <a:latin typeface="Calibri" panose="020F0502020204030204" pitchFamily="34" charset="0"/>
                          <a:ea typeface="Calibri" panose="020F0502020204030204" pitchFamily="34" charset="0"/>
                          <a:cs typeface="Calibri" panose="020F0502020204030204" pitchFamily="34" charset="0"/>
                        </a:rPr>
                        <a:t>Coordinateur de parcours</a:t>
                      </a:r>
                      <a:endParaRPr lang="fr-FR" sz="1100" b="1">
                        <a:effectLst/>
                        <a:latin typeface="Calibri" panose="020F0502020204030204" pitchFamily="34" charset="0"/>
                        <a:ea typeface="Calibri" panose="020F0502020204030204" pitchFamily="34" charset="0"/>
                        <a:cs typeface="Calibri" panose="020F0502020204030204" pitchFamily="34" charset="0"/>
                      </a:endParaRPr>
                    </a:p>
                  </a:txBody>
                  <a:tcPr marL="47777" marR="47777" marT="0" marB="0"/>
                </a:tc>
                <a:tc>
                  <a:txBody>
                    <a:bodyPr/>
                    <a:lstStyle/>
                    <a:p>
                      <a:pPr algn="ctr" fontAlgn="base">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155 h de cours et 20 ½ journées de stage</a:t>
                      </a:r>
                      <a:endParaRPr lang="fr-FR" sz="1100" b="1">
                        <a:effectLst/>
                        <a:latin typeface="Calibri" panose="020F0502020204030204" pitchFamily="34" charset="0"/>
                        <a:ea typeface="Calibri" panose="020F0502020204030204" pitchFamily="34" charset="0"/>
                        <a:cs typeface="Calibri" panose="020F0502020204030204" pitchFamily="34" charset="0"/>
                      </a:endParaRPr>
                    </a:p>
                  </a:txBody>
                  <a:tcPr marL="47777" marR="47777" marT="0" marB="0"/>
                </a:tc>
                <a:tc>
                  <a:txBody>
                    <a:bodyPr/>
                    <a:lstStyle/>
                    <a:p>
                      <a:pPr fontAlgn="base">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Diplôme d’Université Coordinateur de parcours. </a:t>
                      </a:r>
                      <a:endParaRPr lang="fr-FR" sz="1100" b="1" dirty="0">
                        <a:effectLst/>
                        <a:latin typeface="Calibri" panose="020F0502020204030204" pitchFamily="34" charset="0"/>
                        <a:ea typeface="Calibri" panose="020F0502020204030204" pitchFamily="34" charset="0"/>
                        <a:cs typeface="Calibri" panose="020F0502020204030204" pitchFamily="34" charset="0"/>
                      </a:endParaRPr>
                    </a:p>
                  </a:txBody>
                  <a:tcPr marL="47777" marR="47777" marT="0" marB="0"/>
                </a:tc>
                <a:extLst>
                  <a:ext uri="{0D108BD9-81ED-4DB2-BD59-A6C34878D82A}">
                    <a16:rowId xmlns:a16="http://schemas.microsoft.com/office/drawing/2014/main" val="938372486"/>
                  </a:ext>
                </a:extLst>
              </a:tr>
              <a:tr h="468656">
                <a:tc>
                  <a:txBody>
                    <a:bodyPr/>
                    <a:lstStyle/>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Université de Nantes    </a:t>
                      </a:r>
                    </a:p>
                  </a:txBody>
                  <a:tcPr marL="47777" marR="47777" marT="0" marB="0"/>
                </a:tc>
                <a:tc>
                  <a:txBody>
                    <a:bodyPr/>
                    <a:lstStyle/>
                    <a:p>
                      <a:pPr fontAlgn="base">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Coordonnateur de parcours et gestionnaire de cas</a:t>
                      </a:r>
                    </a:p>
                    <a:p>
                      <a:pPr>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tc>
                  <a:txBody>
                    <a:bodyPr/>
                    <a:lstStyle/>
                    <a:p>
                      <a:pPr algn="ctr" fontAlgn="base">
                        <a:lnSpc>
                          <a:spcPct val="100000"/>
                        </a:lnSpc>
                        <a:spcBef>
                          <a:spcPts val="0"/>
                        </a:spcBef>
                        <a:spcAft>
                          <a:spcPts val="0"/>
                        </a:spcAft>
                      </a:pPr>
                      <a:r>
                        <a:rPr lang="fr-FR" sz="1100">
                          <a:effectLst/>
                          <a:latin typeface="Calibri" panose="020F0502020204030204" pitchFamily="34" charset="0"/>
                          <a:ea typeface="Calibri" panose="020F0502020204030204" pitchFamily="34" charset="0"/>
                          <a:cs typeface="Calibri" panose="020F0502020204030204" pitchFamily="34" charset="0"/>
                        </a:rPr>
                        <a:t>108 h + 70 h de stage. </a:t>
                      </a:r>
                      <a:endParaRPr lang="fr-FR" sz="1100" b="1">
                        <a:effectLst/>
                        <a:latin typeface="Calibri" panose="020F0502020204030204" pitchFamily="34" charset="0"/>
                        <a:ea typeface="Calibri" panose="020F0502020204030204" pitchFamily="34" charset="0"/>
                        <a:cs typeface="Calibri" panose="020F0502020204030204" pitchFamily="34" charset="0"/>
                      </a:endParaRPr>
                    </a:p>
                  </a:txBody>
                  <a:tcPr marL="47777" marR="47777" marT="0" marB="0"/>
                </a:tc>
                <a:tc>
                  <a:txBody>
                    <a:bodyPr/>
                    <a:lstStyle/>
                    <a:p>
                      <a:pPr fontAlgn="base">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Diplôme d’Université Coordonnateur de parcours et gestionnaire de cas</a:t>
                      </a:r>
                    </a:p>
                    <a:p>
                      <a:pPr>
                        <a:lnSpc>
                          <a:spcPct val="100000"/>
                        </a:lnSpc>
                        <a:spcBef>
                          <a:spcPts val="0"/>
                        </a:spcBef>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p>
                  </a:txBody>
                  <a:tcPr marL="47777" marR="47777" marT="0" marB="0"/>
                </a:tc>
                <a:extLst>
                  <a:ext uri="{0D108BD9-81ED-4DB2-BD59-A6C34878D82A}">
                    <a16:rowId xmlns:a16="http://schemas.microsoft.com/office/drawing/2014/main" val="4248071171"/>
                  </a:ext>
                </a:extLst>
              </a:tr>
            </a:tbl>
          </a:graphicData>
        </a:graphic>
      </p:graphicFrame>
      <p:sp>
        <p:nvSpPr>
          <p:cNvPr id="4" name="Espace réservé du pied de page 3">
            <a:extLst>
              <a:ext uri="{FF2B5EF4-FFF2-40B4-BE49-F238E27FC236}">
                <a16:creationId xmlns:a16="http://schemas.microsoft.com/office/drawing/2014/main" id="{8807DF52-14E2-B69B-10E1-D64DFADE33C7}"/>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D50D5DA8-CBAA-11F5-A71B-99882422AB24}"/>
              </a:ext>
            </a:extLst>
          </p:cNvPr>
          <p:cNvSpPr>
            <a:spLocks noGrp="1"/>
          </p:cNvSpPr>
          <p:nvPr>
            <p:ph type="sldNum" sz="quarter" idx="12"/>
          </p:nvPr>
        </p:nvSpPr>
        <p:spPr/>
        <p:txBody>
          <a:bodyPr/>
          <a:lstStyle/>
          <a:p>
            <a:fld id="{CB1E4CB7-CB13-4810-BF18-BE31AFC64F93}" type="slidenum">
              <a:rPr lang="en-US" smtClean="0"/>
              <a:pPr/>
              <a:t>7</a:t>
            </a:fld>
            <a:endParaRPr lang="en-US" sz="1000" dirty="0"/>
          </a:p>
        </p:txBody>
      </p:sp>
      <p:sp>
        <p:nvSpPr>
          <p:cNvPr id="7" name="Rectangle 1">
            <a:extLst>
              <a:ext uri="{FF2B5EF4-FFF2-40B4-BE49-F238E27FC236}">
                <a16:creationId xmlns:a16="http://schemas.microsoft.com/office/drawing/2014/main" id="{1E86A3D7-BE60-D648-1792-DACA5C15D8E2}"/>
              </a:ext>
            </a:extLst>
          </p:cNvPr>
          <p:cNvSpPr>
            <a:spLocks noChangeArrowheads="1"/>
          </p:cNvSpPr>
          <p:nvPr/>
        </p:nvSpPr>
        <p:spPr bwMode="auto">
          <a:xfrm>
            <a:off x="677863" y="16748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0577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A1437B-1EA9-BA71-C5E6-D3FBC4C2193B}"/>
              </a:ext>
            </a:extLst>
          </p:cNvPr>
          <p:cNvSpPr>
            <a:spLocks noGrp="1"/>
          </p:cNvSpPr>
          <p:nvPr>
            <p:ph type="title"/>
          </p:nvPr>
        </p:nvSpPr>
        <p:spPr>
          <a:xfrm>
            <a:off x="677334" y="609600"/>
            <a:ext cx="8596668" cy="1004047"/>
          </a:xfrm>
        </p:spPr>
        <p:txBody>
          <a:bodyPr>
            <a:normAutofit/>
          </a:bodyPr>
          <a:lstStyle/>
          <a:p>
            <a:r>
              <a:rPr lang="fr-FR" dirty="0"/>
              <a:t>A propos de ces emplois et ces fonctions </a:t>
            </a:r>
          </a:p>
        </p:txBody>
      </p:sp>
      <p:sp>
        <p:nvSpPr>
          <p:cNvPr id="3" name="Espace réservé du contenu 2">
            <a:extLst>
              <a:ext uri="{FF2B5EF4-FFF2-40B4-BE49-F238E27FC236}">
                <a16:creationId xmlns:a16="http://schemas.microsoft.com/office/drawing/2014/main" id="{5B2F5497-2F73-F6ED-F93D-3538FAF157F1}"/>
              </a:ext>
            </a:extLst>
          </p:cNvPr>
          <p:cNvSpPr>
            <a:spLocks noGrp="1"/>
          </p:cNvSpPr>
          <p:nvPr>
            <p:ph idx="1"/>
          </p:nvPr>
        </p:nvSpPr>
        <p:spPr>
          <a:xfrm>
            <a:off x="677334" y="1703294"/>
            <a:ext cx="8596668" cy="4338068"/>
          </a:xfrm>
        </p:spPr>
        <p:txBody>
          <a:bodyPr/>
          <a:lstStyle/>
          <a:p>
            <a:r>
              <a:rPr lang="fr-FR" dirty="0"/>
              <a:t>Un risque de confusion avec les métiers de la coordination au sein des établissements et services sociaux et médico-sociaux. </a:t>
            </a:r>
          </a:p>
          <a:p>
            <a:r>
              <a:rPr lang="fr-FR" dirty="0"/>
              <a:t>Une véritable distinction avec les référents de parcours ? </a:t>
            </a:r>
          </a:p>
          <a:p>
            <a:r>
              <a:rPr lang="fr-FR" dirty="0"/>
              <a:t>Des éléments communs, malgré la diversité ou un primat des dispositifs ? </a:t>
            </a:r>
          </a:p>
          <a:p>
            <a:r>
              <a:rPr lang="fr-FR"/>
              <a:t>Un triptyque </a:t>
            </a:r>
            <a:r>
              <a:rPr lang="fr-FR" dirty="0"/>
              <a:t>caractéristique : personnes, organisations, territoires ? </a:t>
            </a:r>
          </a:p>
          <a:p>
            <a:r>
              <a:rPr lang="fr-FR" dirty="0"/>
              <a:t>Des compétences particulières ? </a:t>
            </a:r>
          </a:p>
          <a:p>
            <a:r>
              <a:rPr lang="fr-FR" dirty="0"/>
              <a:t>Des qualifications requises ? </a:t>
            </a:r>
          </a:p>
          <a:p>
            <a:r>
              <a:rPr lang="fr-FR" dirty="0"/>
              <a:t>Une fonction exercée par d’autres emplois </a:t>
            </a:r>
          </a:p>
          <a:p>
            <a:r>
              <a:rPr lang="fr-FR" dirty="0"/>
              <a:t>Une fonction sans emploi ? </a:t>
            </a:r>
          </a:p>
        </p:txBody>
      </p:sp>
      <p:sp>
        <p:nvSpPr>
          <p:cNvPr id="4" name="Espace réservé du pied de page 3">
            <a:extLst>
              <a:ext uri="{FF2B5EF4-FFF2-40B4-BE49-F238E27FC236}">
                <a16:creationId xmlns:a16="http://schemas.microsoft.com/office/drawing/2014/main" id="{1B1AAC97-B38E-66C7-9C28-8423DD18F525}"/>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D34E25E7-27B6-B1F4-2654-80CF6AF879EE}"/>
              </a:ext>
            </a:extLst>
          </p:cNvPr>
          <p:cNvSpPr>
            <a:spLocks noGrp="1"/>
          </p:cNvSpPr>
          <p:nvPr>
            <p:ph type="sldNum" sz="quarter" idx="12"/>
          </p:nvPr>
        </p:nvSpPr>
        <p:spPr/>
        <p:txBody>
          <a:bodyPr/>
          <a:lstStyle/>
          <a:p>
            <a:fld id="{CB1E4CB7-CB13-4810-BF18-BE31AFC64F93}" type="slidenum">
              <a:rPr lang="en-US" smtClean="0"/>
              <a:pPr/>
              <a:t>8</a:t>
            </a:fld>
            <a:endParaRPr lang="en-US" sz="1000" dirty="0"/>
          </a:p>
        </p:txBody>
      </p:sp>
    </p:spTree>
    <p:extLst>
      <p:ext uri="{BB962C8B-B14F-4D97-AF65-F5344CB8AC3E}">
        <p14:creationId xmlns:p14="http://schemas.microsoft.com/office/powerpoint/2010/main" val="3745205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54F12-F8B7-9510-B92A-948545207B9A}"/>
              </a:ext>
            </a:extLst>
          </p:cNvPr>
          <p:cNvSpPr>
            <a:spLocks noGrp="1"/>
          </p:cNvSpPr>
          <p:nvPr>
            <p:ph type="title"/>
          </p:nvPr>
        </p:nvSpPr>
        <p:spPr>
          <a:xfrm>
            <a:off x="677334" y="609600"/>
            <a:ext cx="8596668" cy="555812"/>
          </a:xfrm>
        </p:spPr>
        <p:txBody>
          <a:bodyPr>
            <a:normAutofit fontScale="90000"/>
          </a:bodyPr>
          <a:lstStyle/>
          <a:p>
            <a:pPr algn="ctr"/>
            <a:r>
              <a:rPr lang="fr-FR" dirty="0"/>
              <a:t>Pour aller plus loin …</a:t>
            </a:r>
          </a:p>
        </p:txBody>
      </p:sp>
      <p:sp>
        <p:nvSpPr>
          <p:cNvPr id="3" name="Espace réservé du contenu 2">
            <a:extLst>
              <a:ext uri="{FF2B5EF4-FFF2-40B4-BE49-F238E27FC236}">
                <a16:creationId xmlns:a16="http://schemas.microsoft.com/office/drawing/2014/main" id="{D1B5D001-CC52-91B5-33F6-9312F6D5FAA7}"/>
              </a:ext>
            </a:extLst>
          </p:cNvPr>
          <p:cNvSpPr>
            <a:spLocks noGrp="1"/>
          </p:cNvSpPr>
          <p:nvPr>
            <p:ph idx="1"/>
          </p:nvPr>
        </p:nvSpPr>
        <p:spPr>
          <a:xfrm>
            <a:off x="677334" y="1165413"/>
            <a:ext cx="8596668" cy="4875950"/>
          </a:xfrm>
        </p:spPr>
        <p:txBody>
          <a:bodyPr>
            <a:normAutofit fontScale="25000" lnSpcReduction="20000"/>
          </a:bodyPr>
          <a:lstStyle/>
          <a:p>
            <a:pPr algn="just">
              <a:lnSpc>
                <a:spcPct val="120000"/>
              </a:lnSpc>
              <a:spcBef>
                <a:spcPts val="0"/>
              </a:spcBef>
            </a:pPr>
            <a:r>
              <a:rPr lang="fr-FR" sz="4000" dirty="0">
                <a:effectLst/>
                <a:latin typeface="Calibri" panose="020F0502020204030204" pitchFamily="34" charset="0"/>
                <a:ea typeface="Calibri" panose="020F0502020204030204" pitchFamily="34" charset="0"/>
                <a:cs typeface="Calibri" panose="020F0502020204030204" pitchFamily="34" charset="0"/>
              </a:rPr>
              <a:t>ASH. (2021). Métiers de la coordination : une place qui se structure. 3220, 22 octobre, pp 30-31.   </a:t>
            </a:r>
          </a:p>
          <a:p>
            <a:pPr algn="just">
              <a:lnSpc>
                <a:spcPct val="120000"/>
              </a:lnSpc>
              <a:spcBef>
                <a:spcPts val="0"/>
              </a:spcBef>
            </a:pPr>
            <a:r>
              <a:rPr lang="fr-FR" sz="4000" dirty="0">
                <a:effectLst/>
                <a:latin typeface="Calibri" panose="020F0502020204030204" pitchFamily="34" charset="0"/>
                <a:ea typeface="Calibri" panose="020F0502020204030204" pitchFamily="34" charset="0"/>
                <a:cs typeface="Calibri" panose="020F0502020204030204" pitchFamily="34" charset="0"/>
              </a:rPr>
              <a:t>ASH. (2017). Assistant au parcours de vie. 3040, 29 décembre, pp 16-19. </a:t>
            </a:r>
          </a:p>
          <a:p>
            <a:pPr algn="just">
              <a:lnSpc>
                <a:spcPct val="120000"/>
              </a:lnSpc>
              <a:spcBef>
                <a:spcPts val="0"/>
              </a:spcBef>
            </a:pPr>
            <a:r>
              <a:rPr lang="fr-FR" sz="4000" dirty="0">
                <a:effectLst/>
                <a:latin typeface="Calibri" panose="020F0502020204030204" pitchFamily="34" charset="0"/>
                <a:ea typeface="Calibri" panose="020F0502020204030204" pitchFamily="34" charset="0"/>
                <a:cs typeface="Calibri" panose="020F0502020204030204" pitchFamily="34" charset="0"/>
              </a:rPr>
              <a:t>ASH. (2015). Un référent de parcours : pour qui, comment ? 23 novembre.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AUBERT, Isabelle. KLETZ, Frédéric. SARDAS, Jean-Claude. (2022). L’intégration des enjeux de la logique de parcours dans les politiques publiques en santé : une lecture au prisme des régimes de gouvernementalité. Gestion et management public, 3, vol. 10, n° 3, pp 11-34.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BLOCH, Marie-Aline. HENAUT, Léonie. (2014). Coordination et parcours. La dynamique du monde sanitaire, social et médico-social. Dunod, 315 p.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CAHIERS DE L’ACTIF (LES). (2018). La coordination : une fonction à géométrie variable au service des logiques de parcours. 05, n° 504-507, p. 5-328.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CHAUVIERE, Michel. (2018). Déconstruire la rhétorique du parcours et de la coordination in GUIRIMAND, Nicolas et al. Les nouveaux enjeux du secteur social et médico-social. Décloisonner &amp; coordonner les parcours de vie et de soin. Champ social éditions, pp24-34.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CHOPART, Jean-Noël.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Dir</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(2000). Les mutations du travail social. Dynamiques d’un champ professionnel. Dunod, 303 p. </a:t>
            </a:r>
            <a:b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COTTIN-MARX, Simon. (2022). «Les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coordinateurs·trices</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du travail social. Un métier flou ? Enquête collective sur une fonction émergente. Hypothèses, 20 juin, </a:t>
            </a:r>
            <a:r>
              <a:rPr lang="fr-FR" sz="4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https://epdis.hypotheses.org/552</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DUBRUC, Nadine. VIALETTE, Laurent. (2019). Le promoteur de parcours inclusif : coordonner la logique de parcours dans le médico-social sur un territoire. Management &amp; Avenir Santé, 1, n° 5, pp 53-80.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FONDEVILLE, Florence. RANCHIN, Bruno. (2018). La professionnalisation des coordonnateurs : des voies multiples et paradoxales. Empan, 1, n° 109, pp 54-60.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JANSON, Valérie. (2013). Le coordinateur dans les établissements sociaux et médico-sociaux, un nouvel intermédiaire ? Les</a:t>
            </a:r>
            <a:r>
              <a:rPr lang="fr-FR" sz="4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cahiers du travail social</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n°72, p.13-23.</a:t>
            </a:r>
            <a:r>
              <a:rPr lang="fr-FR" sz="4000" dirty="0">
                <a:solidFill>
                  <a:srgbClr val="471F1F"/>
                </a:solidFill>
                <a:effectLst/>
                <a:latin typeface="Calibri" panose="020F0502020204030204" pitchFamily="34" charset="0"/>
                <a:ea typeface="Calibri" panose="020F0502020204030204" pitchFamily="34" charset="0"/>
                <a:cs typeface="Calibri" panose="020F0502020204030204" pitchFamily="34" charset="0"/>
              </a:rPr>
              <a:t>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effectLst/>
                <a:latin typeface="Calibri" panose="020F0502020204030204" pitchFamily="34" charset="0"/>
                <a:ea typeface="Calibri" panose="020F0502020204030204" pitchFamily="34" charset="0"/>
                <a:cs typeface="Calibri" panose="020F0502020204030204" pitchFamily="34" charset="0"/>
              </a:rPr>
              <a:t>HAUT CONSEIL DU TRAVAIL SOCIAL (2021). Le référent de parcours et les enjeux du partage d’informations, mai, 8 p.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LAFORE, Robert. (2020). Nouveaux paradigmes : « inclusion, territoire, parcours, dispositif ». Quelles sont les conséquences de cette recomposition pour les personnes accompagnées, pour les professionnels, pour les organisations ? in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AIRe</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ITEP et proximité.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XXIIIes</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Journées de formation et de recherche de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l’AIRe</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pp 78-95.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LOUBAT J.-R. (2022), Coordonner parcours et plans personnalisés en action sociale et médico-sociale – 3° édition. Collection : Santé Social, Dunod. Paris. 270 p. </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Ministère des solidarités et de la santé. (2019). Guide d’appui à la mise en œuvre de la démarche du "référent de parcours", 54 p</a:t>
            </a:r>
            <a:endParaRPr lang="fr-FR" sz="4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RICHARD, Julie-Anna. (2022). La coordination des parcours de soin par les outils connectés. Editions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Erès</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339 p.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RICHARD, Julie-Anna. (2020). Les </a:t>
            </a:r>
            <a:r>
              <a:rPr lang="fr-FR" sz="4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mailleurs</a:t>
            </a: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sociaux. Handicaps rares et outils connectés. Coordination de parcours complexes de personnes en situation de handicap rare au sein d’une Equipe Relais Handicaps Rares. Les cahiers de l’Actif, n° 526-527, pp 107-130.  </a:t>
            </a:r>
            <a:r>
              <a:rPr lang="fr-FR" sz="40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0000"/>
              </a:lnSpc>
              <a:spcBef>
                <a:spcPts val="0"/>
              </a:spcBef>
            </a:pPr>
            <a:r>
              <a:rPr lang="fr-FR" sz="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YATIM, Fatima. SEBAI, Jihane. (2020). Activités des infirmiers de coordination des parcours complexes. Proposition d’une typologie. </a:t>
            </a:r>
            <a:r>
              <a:rPr lang="fr-FR" sz="40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Management &amp; Avenir Santé</a:t>
            </a:r>
            <a:r>
              <a:rPr lang="fr-FR" sz="4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fr-FR" sz="40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1, n° 6, pp 105-125. </a:t>
            </a:r>
            <a:endParaRPr lang="fr-FR" sz="4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r>
              <a:rPr lang="fr-FR" sz="4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endParaRPr lang="fr-FR" dirty="0"/>
          </a:p>
        </p:txBody>
      </p:sp>
      <p:sp>
        <p:nvSpPr>
          <p:cNvPr id="4" name="Espace réservé du pied de page 3">
            <a:extLst>
              <a:ext uri="{FF2B5EF4-FFF2-40B4-BE49-F238E27FC236}">
                <a16:creationId xmlns:a16="http://schemas.microsoft.com/office/drawing/2014/main" id="{300393C7-D347-1778-D329-8F898E855727}"/>
              </a:ext>
            </a:extLst>
          </p:cNvPr>
          <p:cNvSpPr>
            <a:spLocks noGrp="1"/>
          </p:cNvSpPr>
          <p:nvPr>
            <p:ph type="ftr" sz="quarter" idx="11"/>
          </p:nvPr>
        </p:nvSpPr>
        <p:spPr/>
        <p:txBody>
          <a:bodyPr/>
          <a:lstStyle/>
          <a:p>
            <a:r>
              <a:rPr lang="en-US" sz="1000"/>
              <a:t>Marc Fourdrignier . AIFRIS. 04/07/2023</a:t>
            </a:r>
            <a:endParaRPr lang="en-US" sz="1000" dirty="0"/>
          </a:p>
        </p:txBody>
      </p:sp>
      <p:sp>
        <p:nvSpPr>
          <p:cNvPr id="5" name="Espace réservé du numéro de diapositive 4">
            <a:extLst>
              <a:ext uri="{FF2B5EF4-FFF2-40B4-BE49-F238E27FC236}">
                <a16:creationId xmlns:a16="http://schemas.microsoft.com/office/drawing/2014/main" id="{1A472B7A-6814-C202-0AE0-204AF170E8FF}"/>
              </a:ext>
            </a:extLst>
          </p:cNvPr>
          <p:cNvSpPr>
            <a:spLocks noGrp="1"/>
          </p:cNvSpPr>
          <p:nvPr>
            <p:ph type="sldNum" sz="quarter" idx="12"/>
          </p:nvPr>
        </p:nvSpPr>
        <p:spPr/>
        <p:txBody>
          <a:bodyPr/>
          <a:lstStyle/>
          <a:p>
            <a:fld id="{CB1E4CB7-CB13-4810-BF18-BE31AFC64F93}" type="slidenum">
              <a:rPr lang="en-US" smtClean="0"/>
              <a:pPr/>
              <a:t>9</a:t>
            </a:fld>
            <a:endParaRPr lang="en-US" sz="1000" dirty="0"/>
          </a:p>
        </p:txBody>
      </p:sp>
    </p:spTree>
    <p:extLst>
      <p:ext uri="{BB962C8B-B14F-4D97-AF65-F5344CB8AC3E}">
        <p14:creationId xmlns:p14="http://schemas.microsoft.com/office/powerpoint/2010/main" val="3331248937"/>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303</TotalTime>
  <Words>2480</Words>
  <Application>Microsoft Office PowerPoint</Application>
  <PresentationFormat>Grand écran</PresentationFormat>
  <Paragraphs>279</Paragraphs>
  <Slides>11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-apple-system</vt:lpstr>
      <vt:lpstr>Arial</vt:lpstr>
      <vt:lpstr>Calibri</vt:lpstr>
      <vt:lpstr>Roboto</vt:lpstr>
      <vt:lpstr>Times</vt:lpstr>
      <vt:lpstr>Trebuchet MS</vt:lpstr>
      <vt:lpstr>var( --e-global-typography-text-font-family )</vt:lpstr>
      <vt:lpstr>Verdana</vt:lpstr>
      <vt:lpstr>Wingdings 3</vt:lpstr>
      <vt:lpstr>Facette</vt:lpstr>
      <vt:lpstr>                      10E CONGRÈS DE L’AIFRIS   PARIS,  3-7 JUILLET 2023.  </vt:lpstr>
      <vt:lpstr>Le parcours un nouveau « paradigme » dans le champ sanitaire, social et médico-social </vt:lpstr>
      <vt:lpstr>Des dispositifs pour coordonner les parcours </vt:lpstr>
      <vt:lpstr>Présentation PowerPoint</vt:lpstr>
      <vt:lpstr>Quelle visibilité des  « métiers du parcours » ? </vt:lpstr>
      <vt:lpstr>Quelles sont les caractéristiques de ces emplois ? </vt:lpstr>
      <vt:lpstr>Quelles sont les offres de formation ? </vt:lpstr>
      <vt:lpstr>A propos de ces emplois et ces fonctions </vt:lpstr>
      <vt:lpstr>Pour aller plus loin …</vt:lpstr>
      <vt:lpstr>Annexe : Textes de référence</vt:lpstr>
      <vt:lpstr>Merci pour votre écoute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10E CONGRÈS DE L’AIFRIS   PARIS,  3-7 JUILLET 2023.  </dc:title>
  <dc:creator>Marc Fourdrignier</dc:creator>
  <cp:lastModifiedBy>Marc Fourdrignier</cp:lastModifiedBy>
  <cp:revision>3</cp:revision>
  <dcterms:created xsi:type="dcterms:W3CDTF">2023-07-03T15:34:40Z</dcterms:created>
  <dcterms:modified xsi:type="dcterms:W3CDTF">2023-07-03T20:37:50Z</dcterms:modified>
</cp:coreProperties>
</file>