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0"/>
  </p:notesMasterIdLst>
  <p:sldIdLst>
    <p:sldId id="256" r:id="rId2"/>
    <p:sldId id="257" r:id="rId3"/>
    <p:sldId id="258" r:id="rId4"/>
    <p:sldId id="283" r:id="rId5"/>
    <p:sldId id="262" r:id="rId6"/>
    <p:sldId id="274" r:id="rId7"/>
    <p:sldId id="272" r:id="rId8"/>
    <p:sldId id="273" r:id="rId9"/>
    <p:sldId id="269" r:id="rId10"/>
    <p:sldId id="263" r:id="rId11"/>
    <p:sldId id="270" r:id="rId12"/>
    <p:sldId id="271" r:id="rId13"/>
    <p:sldId id="275" r:id="rId14"/>
    <p:sldId id="276" r:id="rId15"/>
    <p:sldId id="260" r:id="rId16"/>
    <p:sldId id="264" r:id="rId17"/>
    <p:sldId id="268" r:id="rId18"/>
    <p:sldId id="278" r:id="rId19"/>
    <p:sldId id="261" r:id="rId20"/>
    <p:sldId id="265" r:id="rId21"/>
    <p:sldId id="266" r:id="rId22"/>
    <p:sldId id="279" r:id="rId23"/>
    <p:sldId id="280" r:id="rId24"/>
    <p:sldId id="281" r:id="rId25"/>
    <p:sldId id="285" r:id="rId26"/>
    <p:sldId id="267" r:id="rId27"/>
    <p:sldId id="282" r:id="rId28"/>
    <p:sldId id="284"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 Fourdrignier" initials="MF" lastIdx="1" clrIdx="0">
    <p:extLst>
      <p:ext uri="{19B8F6BF-5375-455C-9EA6-DF929625EA0E}">
        <p15:presenceInfo xmlns:p15="http://schemas.microsoft.com/office/powerpoint/2012/main" userId="5696a4cdf893818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7" autoAdjust="0"/>
    <p:restoredTop sz="94660"/>
  </p:normalViewPr>
  <p:slideViewPr>
    <p:cSldViewPr snapToGrid="0">
      <p:cViewPr varScale="1">
        <p:scale>
          <a:sx n="114" d="100"/>
          <a:sy n="114" d="100"/>
        </p:scale>
        <p:origin x="44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ACE029-3DC6-46CB-9615-F1BAA0A565DA}" type="datetimeFigureOut">
              <a:rPr lang="fr-FR" smtClean="0"/>
              <a:t>01/07/2021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A450B4-400C-4159-99B7-2068B8A04469}" type="slidenum">
              <a:rPr lang="fr-FR" smtClean="0"/>
              <a:t>‹N°›</a:t>
            </a:fld>
            <a:endParaRPr lang="fr-FR"/>
          </a:p>
        </p:txBody>
      </p:sp>
    </p:spTree>
    <p:extLst>
      <p:ext uri="{BB962C8B-B14F-4D97-AF65-F5344CB8AC3E}">
        <p14:creationId xmlns:p14="http://schemas.microsoft.com/office/powerpoint/2010/main" val="2762302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BE608E-1A2D-475D-A47F-67576B47742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0B28C27-C629-4DE8-AD46-885BE370AA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CE5513B-96E0-4BA5-AD5D-7436814C851C}"/>
              </a:ext>
            </a:extLst>
          </p:cNvPr>
          <p:cNvSpPr>
            <a:spLocks noGrp="1"/>
          </p:cNvSpPr>
          <p:nvPr>
            <p:ph type="dt" sz="half" idx="10"/>
          </p:nvPr>
        </p:nvSpPr>
        <p:spPr/>
        <p:txBody>
          <a:bodyPr/>
          <a:lstStyle/>
          <a:p>
            <a:fld id="{346AE42A-1137-46B8-BFB0-1A1C2CCEC6BA}" type="datetime1">
              <a:rPr lang="fr-FR" smtClean="0"/>
              <a:t>01/07/2021</a:t>
            </a:fld>
            <a:endParaRPr lang="fr-FR"/>
          </a:p>
        </p:txBody>
      </p:sp>
      <p:sp>
        <p:nvSpPr>
          <p:cNvPr id="5" name="Espace réservé du pied de page 4">
            <a:extLst>
              <a:ext uri="{FF2B5EF4-FFF2-40B4-BE49-F238E27FC236}">
                <a16:creationId xmlns:a16="http://schemas.microsoft.com/office/drawing/2014/main" id="{1F5893C5-7685-4601-929A-BFC7A57AFEEA}"/>
              </a:ext>
            </a:extLst>
          </p:cNvPr>
          <p:cNvSpPr>
            <a:spLocks noGrp="1"/>
          </p:cNvSpPr>
          <p:nvPr>
            <p:ph type="ftr" sz="quarter" idx="11"/>
          </p:nvPr>
        </p:nvSpPr>
        <p:spPr/>
        <p:txBody>
          <a:bodyPr/>
          <a:lstStyle/>
          <a:p>
            <a:r>
              <a:rPr lang="fr-FR"/>
              <a:t>Marc FOURDRIGNIER. CREAI Grand EST. 1 juillet 2021</a:t>
            </a:r>
          </a:p>
        </p:txBody>
      </p:sp>
      <p:sp>
        <p:nvSpPr>
          <p:cNvPr id="6" name="Espace réservé du numéro de diapositive 5">
            <a:extLst>
              <a:ext uri="{FF2B5EF4-FFF2-40B4-BE49-F238E27FC236}">
                <a16:creationId xmlns:a16="http://schemas.microsoft.com/office/drawing/2014/main" id="{7584B19F-0183-40A2-B780-9A620804274B}"/>
              </a:ext>
            </a:extLst>
          </p:cNvPr>
          <p:cNvSpPr>
            <a:spLocks noGrp="1"/>
          </p:cNvSpPr>
          <p:nvPr>
            <p:ph type="sldNum" sz="quarter" idx="12"/>
          </p:nvPr>
        </p:nvSpPr>
        <p:spPr/>
        <p:txBody>
          <a:bodyPr/>
          <a:lstStyle/>
          <a:p>
            <a:fld id="{B2E1351E-70F2-415C-B47A-B033F105B283}" type="slidenum">
              <a:rPr lang="fr-FR" smtClean="0"/>
              <a:t>‹N°›</a:t>
            </a:fld>
            <a:endParaRPr lang="fr-FR"/>
          </a:p>
        </p:txBody>
      </p:sp>
    </p:spTree>
    <p:extLst>
      <p:ext uri="{BB962C8B-B14F-4D97-AF65-F5344CB8AC3E}">
        <p14:creationId xmlns:p14="http://schemas.microsoft.com/office/powerpoint/2010/main" val="3760033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D620FF-9523-45B9-956E-5C23C3BC55E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8ED8BA6-7DED-4521-83FB-6FE80780F98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0FE266E-6372-4799-935B-596826E90CA6}"/>
              </a:ext>
            </a:extLst>
          </p:cNvPr>
          <p:cNvSpPr>
            <a:spLocks noGrp="1"/>
          </p:cNvSpPr>
          <p:nvPr>
            <p:ph type="dt" sz="half" idx="10"/>
          </p:nvPr>
        </p:nvSpPr>
        <p:spPr/>
        <p:txBody>
          <a:bodyPr/>
          <a:lstStyle/>
          <a:p>
            <a:fld id="{90F8AF30-8407-47E8-B5F7-E5E8193CE269}" type="datetime1">
              <a:rPr lang="fr-FR" smtClean="0"/>
              <a:t>01/07/2021</a:t>
            </a:fld>
            <a:endParaRPr lang="fr-FR"/>
          </a:p>
        </p:txBody>
      </p:sp>
      <p:sp>
        <p:nvSpPr>
          <p:cNvPr id="5" name="Espace réservé du pied de page 4">
            <a:extLst>
              <a:ext uri="{FF2B5EF4-FFF2-40B4-BE49-F238E27FC236}">
                <a16:creationId xmlns:a16="http://schemas.microsoft.com/office/drawing/2014/main" id="{514CD810-A444-4554-AEA5-11586E0116AF}"/>
              </a:ext>
            </a:extLst>
          </p:cNvPr>
          <p:cNvSpPr>
            <a:spLocks noGrp="1"/>
          </p:cNvSpPr>
          <p:nvPr>
            <p:ph type="ftr" sz="quarter" idx="11"/>
          </p:nvPr>
        </p:nvSpPr>
        <p:spPr/>
        <p:txBody>
          <a:bodyPr/>
          <a:lstStyle/>
          <a:p>
            <a:r>
              <a:rPr lang="fr-FR"/>
              <a:t>Marc FOURDRIGNIER. CREAI Grand EST. 1 juillet 2021</a:t>
            </a:r>
          </a:p>
        </p:txBody>
      </p:sp>
      <p:sp>
        <p:nvSpPr>
          <p:cNvPr id="6" name="Espace réservé du numéro de diapositive 5">
            <a:extLst>
              <a:ext uri="{FF2B5EF4-FFF2-40B4-BE49-F238E27FC236}">
                <a16:creationId xmlns:a16="http://schemas.microsoft.com/office/drawing/2014/main" id="{F7650C13-2336-4CA9-8F8D-8E1DA74BB03F}"/>
              </a:ext>
            </a:extLst>
          </p:cNvPr>
          <p:cNvSpPr>
            <a:spLocks noGrp="1"/>
          </p:cNvSpPr>
          <p:nvPr>
            <p:ph type="sldNum" sz="quarter" idx="12"/>
          </p:nvPr>
        </p:nvSpPr>
        <p:spPr/>
        <p:txBody>
          <a:bodyPr/>
          <a:lstStyle/>
          <a:p>
            <a:fld id="{B2E1351E-70F2-415C-B47A-B033F105B283}" type="slidenum">
              <a:rPr lang="fr-FR" smtClean="0"/>
              <a:t>‹N°›</a:t>
            </a:fld>
            <a:endParaRPr lang="fr-FR"/>
          </a:p>
        </p:txBody>
      </p:sp>
    </p:spTree>
    <p:extLst>
      <p:ext uri="{BB962C8B-B14F-4D97-AF65-F5344CB8AC3E}">
        <p14:creationId xmlns:p14="http://schemas.microsoft.com/office/powerpoint/2010/main" val="3687577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B32DB1D-469A-46E8-8166-C6B18180B45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D121A52-F815-4EDC-AA5F-F8754B1B347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DB5CD6F-5E2F-4B0E-8344-C1FE107283F7}"/>
              </a:ext>
            </a:extLst>
          </p:cNvPr>
          <p:cNvSpPr>
            <a:spLocks noGrp="1"/>
          </p:cNvSpPr>
          <p:nvPr>
            <p:ph type="dt" sz="half" idx="10"/>
          </p:nvPr>
        </p:nvSpPr>
        <p:spPr/>
        <p:txBody>
          <a:bodyPr/>
          <a:lstStyle/>
          <a:p>
            <a:fld id="{78F0D28C-C757-4AC5-A36D-A3E47B2CA33F}" type="datetime1">
              <a:rPr lang="fr-FR" smtClean="0"/>
              <a:t>01/07/2021</a:t>
            </a:fld>
            <a:endParaRPr lang="fr-FR"/>
          </a:p>
        </p:txBody>
      </p:sp>
      <p:sp>
        <p:nvSpPr>
          <p:cNvPr id="5" name="Espace réservé du pied de page 4">
            <a:extLst>
              <a:ext uri="{FF2B5EF4-FFF2-40B4-BE49-F238E27FC236}">
                <a16:creationId xmlns:a16="http://schemas.microsoft.com/office/drawing/2014/main" id="{E7F8E944-E265-40F9-BF98-417D35A78CBC}"/>
              </a:ext>
            </a:extLst>
          </p:cNvPr>
          <p:cNvSpPr>
            <a:spLocks noGrp="1"/>
          </p:cNvSpPr>
          <p:nvPr>
            <p:ph type="ftr" sz="quarter" idx="11"/>
          </p:nvPr>
        </p:nvSpPr>
        <p:spPr/>
        <p:txBody>
          <a:bodyPr/>
          <a:lstStyle/>
          <a:p>
            <a:r>
              <a:rPr lang="fr-FR"/>
              <a:t>Marc FOURDRIGNIER. CREAI Grand EST. 1 juillet 2021</a:t>
            </a:r>
          </a:p>
        </p:txBody>
      </p:sp>
      <p:sp>
        <p:nvSpPr>
          <p:cNvPr id="6" name="Espace réservé du numéro de diapositive 5">
            <a:extLst>
              <a:ext uri="{FF2B5EF4-FFF2-40B4-BE49-F238E27FC236}">
                <a16:creationId xmlns:a16="http://schemas.microsoft.com/office/drawing/2014/main" id="{CEA3CDCA-EE17-4E0A-82FC-27B4A18675B7}"/>
              </a:ext>
            </a:extLst>
          </p:cNvPr>
          <p:cNvSpPr>
            <a:spLocks noGrp="1"/>
          </p:cNvSpPr>
          <p:nvPr>
            <p:ph type="sldNum" sz="quarter" idx="12"/>
          </p:nvPr>
        </p:nvSpPr>
        <p:spPr/>
        <p:txBody>
          <a:bodyPr/>
          <a:lstStyle/>
          <a:p>
            <a:fld id="{B2E1351E-70F2-415C-B47A-B033F105B283}" type="slidenum">
              <a:rPr lang="fr-FR" smtClean="0"/>
              <a:t>‹N°›</a:t>
            </a:fld>
            <a:endParaRPr lang="fr-FR"/>
          </a:p>
        </p:txBody>
      </p:sp>
    </p:spTree>
    <p:extLst>
      <p:ext uri="{BB962C8B-B14F-4D97-AF65-F5344CB8AC3E}">
        <p14:creationId xmlns:p14="http://schemas.microsoft.com/office/powerpoint/2010/main" val="2258842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1C201C-1D58-407F-B0D1-E165C1B3BAD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6BFCFB5-F32C-4A86-B9E0-C58B8A8D909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902C243-D9A8-4380-B87B-23B0C76BEEF6}"/>
              </a:ext>
            </a:extLst>
          </p:cNvPr>
          <p:cNvSpPr>
            <a:spLocks noGrp="1"/>
          </p:cNvSpPr>
          <p:nvPr>
            <p:ph type="dt" sz="half" idx="10"/>
          </p:nvPr>
        </p:nvSpPr>
        <p:spPr/>
        <p:txBody>
          <a:bodyPr/>
          <a:lstStyle/>
          <a:p>
            <a:fld id="{FD62A7DD-1989-4099-A356-4A625CE10504}" type="datetime1">
              <a:rPr lang="fr-FR" smtClean="0"/>
              <a:t>01/07/2021</a:t>
            </a:fld>
            <a:endParaRPr lang="fr-FR"/>
          </a:p>
        </p:txBody>
      </p:sp>
      <p:sp>
        <p:nvSpPr>
          <p:cNvPr id="5" name="Espace réservé du pied de page 4">
            <a:extLst>
              <a:ext uri="{FF2B5EF4-FFF2-40B4-BE49-F238E27FC236}">
                <a16:creationId xmlns:a16="http://schemas.microsoft.com/office/drawing/2014/main" id="{FE3EA667-8DE0-4E4B-BDFA-733FF01E19D3}"/>
              </a:ext>
            </a:extLst>
          </p:cNvPr>
          <p:cNvSpPr>
            <a:spLocks noGrp="1"/>
          </p:cNvSpPr>
          <p:nvPr>
            <p:ph type="ftr" sz="quarter" idx="11"/>
          </p:nvPr>
        </p:nvSpPr>
        <p:spPr/>
        <p:txBody>
          <a:bodyPr/>
          <a:lstStyle/>
          <a:p>
            <a:r>
              <a:rPr lang="fr-FR"/>
              <a:t>Marc FOURDRIGNIER. CREAI Grand EST. 1 juillet 2021</a:t>
            </a:r>
          </a:p>
        </p:txBody>
      </p:sp>
      <p:sp>
        <p:nvSpPr>
          <p:cNvPr id="6" name="Espace réservé du numéro de diapositive 5">
            <a:extLst>
              <a:ext uri="{FF2B5EF4-FFF2-40B4-BE49-F238E27FC236}">
                <a16:creationId xmlns:a16="http://schemas.microsoft.com/office/drawing/2014/main" id="{F4F1A9A8-7B5C-4E2F-9BCD-1E2C2B8CCBC0}"/>
              </a:ext>
            </a:extLst>
          </p:cNvPr>
          <p:cNvSpPr>
            <a:spLocks noGrp="1"/>
          </p:cNvSpPr>
          <p:nvPr>
            <p:ph type="sldNum" sz="quarter" idx="12"/>
          </p:nvPr>
        </p:nvSpPr>
        <p:spPr/>
        <p:txBody>
          <a:bodyPr/>
          <a:lstStyle/>
          <a:p>
            <a:fld id="{B2E1351E-70F2-415C-B47A-B033F105B283}" type="slidenum">
              <a:rPr lang="fr-FR" smtClean="0"/>
              <a:t>‹N°›</a:t>
            </a:fld>
            <a:endParaRPr lang="fr-FR"/>
          </a:p>
        </p:txBody>
      </p:sp>
    </p:spTree>
    <p:extLst>
      <p:ext uri="{BB962C8B-B14F-4D97-AF65-F5344CB8AC3E}">
        <p14:creationId xmlns:p14="http://schemas.microsoft.com/office/powerpoint/2010/main" val="2936425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32266D-DD39-4268-A2CF-823A80580B3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011CB7E-F470-408F-A8B4-AF51DE3605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394FE0B-8801-4C81-96A4-60AB46AAE058}"/>
              </a:ext>
            </a:extLst>
          </p:cNvPr>
          <p:cNvSpPr>
            <a:spLocks noGrp="1"/>
          </p:cNvSpPr>
          <p:nvPr>
            <p:ph type="dt" sz="half" idx="10"/>
          </p:nvPr>
        </p:nvSpPr>
        <p:spPr/>
        <p:txBody>
          <a:bodyPr/>
          <a:lstStyle/>
          <a:p>
            <a:fld id="{860534A8-523A-4EF8-8624-0DF71AFF962C}" type="datetime1">
              <a:rPr lang="fr-FR" smtClean="0"/>
              <a:t>01/07/2021</a:t>
            </a:fld>
            <a:endParaRPr lang="fr-FR"/>
          </a:p>
        </p:txBody>
      </p:sp>
      <p:sp>
        <p:nvSpPr>
          <p:cNvPr id="5" name="Espace réservé du pied de page 4">
            <a:extLst>
              <a:ext uri="{FF2B5EF4-FFF2-40B4-BE49-F238E27FC236}">
                <a16:creationId xmlns:a16="http://schemas.microsoft.com/office/drawing/2014/main" id="{E3F0761F-271F-4BBB-95B5-5D906D3CF6B0}"/>
              </a:ext>
            </a:extLst>
          </p:cNvPr>
          <p:cNvSpPr>
            <a:spLocks noGrp="1"/>
          </p:cNvSpPr>
          <p:nvPr>
            <p:ph type="ftr" sz="quarter" idx="11"/>
          </p:nvPr>
        </p:nvSpPr>
        <p:spPr/>
        <p:txBody>
          <a:bodyPr/>
          <a:lstStyle/>
          <a:p>
            <a:r>
              <a:rPr lang="fr-FR"/>
              <a:t>Marc FOURDRIGNIER. CREAI Grand EST. 1 juillet 2021</a:t>
            </a:r>
          </a:p>
        </p:txBody>
      </p:sp>
      <p:sp>
        <p:nvSpPr>
          <p:cNvPr id="6" name="Espace réservé du numéro de diapositive 5">
            <a:extLst>
              <a:ext uri="{FF2B5EF4-FFF2-40B4-BE49-F238E27FC236}">
                <a16:creationId xmlns:a16="http://schemas.microsoft.com/office/drawing/2014/main" id="{75F96DF1-C725-440F-AD5C-CD7CBF55007D}"/>
              </a:ext>
            </a:extLst>
          </p:cNvPr>
          <p:cNvSpPr>
            <a:spLocks noGrp="1"/>
          </p:cNvSpPr>
          <p:nvPr>
            <p:ph type="sldNum" sz="quarter" idx="12"/>
          </p:nvPr>
        </p:nvSpPr>
        <p:spPr/>
        <p:txBody>
          <a:bodyPr/>
          <a:lstStyle/>
          <a:p>
            <a:fld id="{B2E1351E-70F2-415C-B47A-B033F105B283}" type="slidenum">
              <a:rPr lang="fr-FR" smtClean="0"/>
              <a:t>‹N°›</a:t>
            </a:fld>
            <a:endParaRPr lang="fr-FR"/>
          </a:p>
        </p:txBody>
      </p:sp>
    </p:spTree>
    <p:extLst>
      <p:ext uri="{BB962C8B-B14F-4D97-AF65-F5344CB8AC3E}">
        <p14:creationId xmlns:p14="http://schemas.microsoft.com/office/powerpoint/2010/main" val="218010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CF144D-339B-40FF-B55A-F99D280BB3C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E753398-5D05-4AA0-8481-09C97BD8AFE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233DEE9-2C1C-43D5-AF93-3D5DCB71B8B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1131A31-C20D-4439-9BA1-4FA56AAE896B}"/>
              </a:ext>
            </a:extLst>
          </p:cNvPr>
          <p:cNvSpPr>
            <a:spLocks noGrp="1"/>
          </p:cNvSpPr>
          <p:nvPr>
            <p:ph type="dt" sz="half" idx="10"/>
          </p:nvPr>
        </p:nvSpPr>
        <p:spPr/>
        <p:txBody>
          <a:bodyPr/>
          <a:lstStyle/>
          <a:p>
            <a:fld id="{B4D072FF-9430-42BD-9506-4A797C3FABC9}" type="datetime1">
              <a:rPr lang="fr-FR" smtClean="0"/>
              <a:t>01/07/2021</a:t>
            </a:fld>
            <a:endParaRPr lang="fr-FR"/>
          </a:p>
        </p:txBody>
      </p:sp>
      <p:sp>
        <p:nvSpPr>
          <p:cNvPr id="6" name="Espace réservé du pied de page 5">
            <a:extLst>
              <a:ext uri="{FF2B5EF4-FFF2-40B4-BE49-F238E27FC236}">
                <a16:creationId xmlns:a16="http://schemas.microsoft.com/office/drawing/2014/main" id="{984D344C-51A4-41A9-8DF8-BE0343AB4372}"/>
              </a:ext>
            </a:extLst>
          </p:cNvPr>
          <p:cNvSpPr>
            <a:spLocks noGrp="1"/>
          </p:cNvSpPr>
          <p:nvPr>
            <p:ph type="ftr" sz="quarter" idx="11"/>
          </p:nvPr>
        </p:nvSpPr>
        <p:spPr/>
        <p:txBody>
          <a:bodyPr/>
          <a:lstStyle/>
          <a:p>
            <a:r>
              <a:rPr lang="fr-FR"/>
              <a:t>Marc FOURDRIGNIER. CREAI Grand EST. 1 juillet 2021</a:t>
            </a:r>
          </a:p>
        </p:txBody>
      </p:sp>
      <p:sp>
        <p:nvSpPr>
          <p:cNvPr id="7" name="Espace réservé du numéro de diapositive 6">
            <a:extLst>
              <a:ext uri="{FF2B5EF4-FFF2-40B4-BE49-F238E27FC236}">
                <a16:creationId xmlns:a16="http://schemas.microsoft.com/office/drawing/2014/main" id="{566E39F5-AFB2-4D3A-BEFE-67D2CEEB8880}"/>
              </a:ext>
            </a:extLst>
          </p:cNvPr>
          <p:cNvSpPr>
            <a:spLocks noGrp="1"/>
          </p:cNvSpPr>
          <p:nvPr>
            <p:ph type="sldNum" sz="quarter" idx="12"/>
          </p:nvPr>
        </p:nvSpPr>
        <p:spPr/>
        <p:txBody>
          <a:bodyPr/>
          <a:lstStyle/>
          <a:p>
            <a:fld id="{B2E1351E-70F2-415C-B47A-B033F105B283}" type="slidenum">
              <a:rPr lang="fr-FR" smtClean="0"/>
              <a:t>‹N°›</a:t>
            </a:fld>
            <a:endParaRPr lang="fr-FR"/>
          </a:p>
        </p:txBody>
      </p:sp>
    </p:spTree>
    <p:extLst>
      <p:ext uri="{BB962C8B-B14F-4D97-AF65-F5344CB8AC3E}">
        <p14:creationId xmlns:p14="http://schemas.microsoft.com/office/powerpoint/2010/main" val="2417330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99E20C-A76E-4C00-BA24-4E787D01146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1DBD4F1-97A9-41E9-A731-516422F697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1D7B5AA-3D66-4A83-A197-B6AA62E38D6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F573AF0-36B2-45EB-A8C6-FE873F949B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225A65A-2F63-45F5-8FE4-AEBED99C444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572B047-E94A-42FF-BAE5-371A8202CA61}"/>
              </a:ext>
            </a:extLst>
          </p:cNvPr>
          <p:cNvSpPr>
            <a:spLocks noGrp="1"/>
          </p:cNvSpPr>
          <p:nvPr>
            <p:ph type="dt" sz="half" idx="10"/>
          </p:nvPr>
        </p:nvSpPr>
        <p:spPr/>
        <p:txBody>
          <a:bodyPr/>
          <a:lstStyle/>
          <a:p>
            <a:fld id="{8CA2ACC7-CE5F-4244-BC83-9001C7DCCF4C}" type="datetime1">
              <a:rPr lang="fr-FR" smtClean="0"/>
              <a:t>01/07/2021</a:t>
            </a:fld>
            <a:endParaRPr lang="fr-FR"/>
          </a:p>
        </p:txBody>
      </p:sp>
      <p:sp>
        <p:nvSpPr>
          <p:cNvPr id="8" name="Espace réservé du pied de page 7">
            <a:extLst>
              <a:ext uri="{FF2B5EF4-FFF2-40B4-BE49-F238E27FC236}">
                <a16:creationId xmlns:a16="http://schemas.microsoft.com/office/drawing/2014/main" id="{CB0361FB-A24B-43BA-B473-C8E6A4C4F6B2}"/>
              </a:ext>
            </a:extLst>
          </p:cNvPr>
          <p:cNvSpPr>
            <a:spLocks noGrp="1"/>
          </p:cNvSpPr>
          <p:nvPr>
            <p:ph type="ftr" sz="quarter" idx="11"/>
          </p:nvPr>
        </p:nvSpPr>
        <p:spPr/>
        <p:txBody>
          <a:bodyPr/>
          <a:lstStyle/>
          <a:p>
            <a:r>
              <a:rPr lang="fr-FR"/>
              <a:t>Marc FOURDRIGNIER. CREAI Grand EST. 1 juillet 2021</a:t>
            </a:r>
          </a:p>
        </p:txBody>
      </p:sp>
      <p:sp>
        <p:nvSpPr>
          <p:cNvPr id="9" name="Espace réservé du numéro de diapositive 8">
            <a:extLst>
              <a:ext uri="{FF2B5EF4-FFF2-40B4-BE49-F238E27FC236}">
                <a16:creationId xmlns:a16="http://schemas.microsoft.com/office/drawing/2014/main" id="{32BFFA44-002D-4F0E-9472-2B987A5186F5}"/>
              </a:ext>
            </a:extLst>
          </p:cNvPr>
          <p:cNvSpPr>
            <a:spLocks noGrp="1"/>
          </p:cNvSpPr>
          <p:nvPr>
            <p:ph type="sldNum" sz="quarter" idx="12"/>
          </p:nvPr>
        </p:nvSpPr>
        <p:spPr/>
        <p:txBody>
          <a:bodyPr/>
          <a:lstStyle/>
          <a:p>
            <a:fld id="{B2E1351E-70F2-415C-B47A-B033F105B283}" type="slidenum">
              <a:rPr lang="fr-FR" smtClean="0"/>
              <a:t>‹N°›</a:t>
            </a:fld>
            <a:endParaRPr lang="fr-FR"/>
          </a:p>
        </p:txBody>
      </p:sp>
    </p:spTree>
    <p:extLst>
      <p:ext uri="{BB962C8B-B14F-4D97-AF65-F5344CB8AC3E}">
        <p14:creationId xmlns:p14="http://schemas.microsoft.com/office/powerpoint/2010/main" val="178584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748E8B-F7A7-47A5-848A-566902C9266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3EEEC74-4E15-4838-A90A-9A9EA180E832}"/>
              </a:ext>
            </a:extLst>
          </p:cNvPr>
          <p:cNvSpPr>
            <a:spLocks noGrp="1"/>
          </p:cNvSpPr>
          <p:nvPr>
            <p:ph type="dt" sz="half" idx="10"/>
          </p:nvPr>
        </p:nvSpPr>
        <p:spPr/>
        <p:txBody>
          <a:bodyPr/>
          <a:lstStyle/>
          <a:p>
            <a:fld id="{E462662D-6BBD-49B1-BF7A-878B2AA09839}" type="datetime1">
              <a:rPr lang="fr-FR" smtClean="0"/>
              <a:t>01/07/2021</a:t>
            </a:fld>
            <a:endParaRPr lang="fr-FR"/>
          </a:p>
        </p:txBody>
      </p:sp>
      <p:sp>
        <p:nvSpPr>
          <p:cNvPr id="4" name="Espace réservé du pied de page 3">
            <a:extLst>
              <a:ext uri="{FF2B5EF4-FFF2-40B4-BE49-F238E27FC236}">
                <a16:creationId xmlns:a16="http://schemas.microsoft.com/office/drawing/2014/main" id="{2F7344B3-9521-473E-8A7D-4CAA5239EF71}"/>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6967B3CD-B6D7-4823-B56A-C4079BF26CCA}"/>
              </a:ext>
            </a:extLst>
          </p:cNvPr>
          <p:cNvSpPr>
            <a:spLocks noGrp="1"/>
          </p:cNvSpPr>
          <p:nvPr>
            <p:ph type="sldNum" sz="quarter" idx="12"/>
          </p:nvPr>
        </p:nvSpPr>
        <p:spPr/>
        <p:txBody>
          <a:bodyPr/>
          <a:lstStyle/>
          <a:p>
            <a:fld id="{B2E1351E-70F2-415C-B47A-B033F105B283}" type="slidenum">
              <a:rPr lang="fr-FR" smtClean="0"/>
              <a:t>‹N°›</a:t>
            </a:fld>
            <a:endParaRPr lang="fr-FR"/>
          </a:p>
        </p:txBody>
      </p:sp>
    </p:spTree>
    <p:extLst>
      <p:ext uri="{BB962C8B-B14F-4D97-AF65-F5344CB8AC3E}">
        <p14:creationId xmlns:p14="http://schemas.microsoft.com/office/powerpoint/2010/main" val="193093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64AB8AF-A18B-401A-9E05-FBEA44D3BDC6}"/>
              </a:ext>
            </a:extLst>
          </p:cNvPr>
          <p:cNvSpPr>
            <a:spLocks noGrp="1"/>
          </p:cNvSpPr>
          <p:nvPr>
            <p:ph type="dt" sz="half" idx="10"/>
          </p:nvPr>
        </p:nvSpPr>
        <p:spPr/>
        <p:txBody>
          <a:bodyPr/>
          <a:lstStyle/>
          <a:p>
            <a:fld id="{7533DC01-C572-483C-9B1E-BF35D0413068}" type="datetime1">
              <a:rPr lang="fr-FR" smtClean="0"/>
              <a:t>01/07/2021</a:t>
            </a:fld>
            <a:endParaRPr lang="fr-FR"/>
          </a:p>
        </p:txBody>
      </p:sp>
      <p:sp>
        <p:nvSpPr>
          <p:cNvPr id="3" name="Espace réservé du pied de page 2">
            <a:extLst>
              <a:ext uri="{FF2B5EF4-FFF2-40B4-BE49-F238E27FC236}">
                <a16:creationId xmlns:a16="http://schemas.microsoft.com/office/drawing/2014/main" id="{918994E9-AAA7-4F6B-AC78-B7775B984B78}"/>
              </a:ext>
            </a:extLst>
          </p:cNvPr>
          <p:cNvSpPr>
            <a:spLocks noGrp="1"/>
          </p:cNvSpPr>
          <p:nvPr>
            <p:ph type="ftr" sz="quarter" idx="11"/>
          </p:nvPr>
        </p:nvSpPr>
        <p:spPr/>
        <p:txBody>
          <a:bodyPr/>
          <a:lstStyle/>
          <a:p>
            <a:r>
              <a:rPr lang="fr-FR"/>
              <a:t>Marc FOURDRIGNIER. CREAI Grand EST. 1 juillet 2021</a:t>
            </a:r>
          </a:p>
        </p:txBody>
      </p:sp>
      <p:sp>
        <p:nvSpPr>
          <p:cNvPr id="4" name="Espace réservé du numéro de diapositive 3">
            <a:extLst>
              <a:ext uri="{FF2B5EF4-FFF2-40B4-BE49-F238E27FC236}">
                <a16:creationId xmlns:a16="http://schemas.microsoft.com/office/drawing/2014/main" id="{D1F4465B-648A-48BA-A713-5D3A43AE21FF}"/>
              </a:ext>
            </a:extLst>
          </p:cNvPr>
          <p:cNvSpPr>
            <a:spLocks noGrp="1"/>
          </p:cNvSpPr>
          <p:nvPr>
            <p:ph type="sldNum" sz="quarter" idx="12"/>
          </p:nvPr>
        </p:nvSpPr>
        <p:spPr/>
        <p:txBody>
          <a:bodyPr/>
          <a:lstStyle/>
          <a:p>
            <a:fld id="{B2E1351E-70F2-415C-B47A-B033F105B283}" type="slidenum">
              <a:rPr lang="fr-FR" smtClean="0"/>
              <a:t>‹N°›</a:t>
            </a:fld>
            <a:endParaRPr lang="fr-FR"/>
          </a:p>
        </p:txBody>
      </p:sp>
    </p:spTree>
    <p:extLst>
      <p:ext uri="{BB962C8B-B14F-4D97-AF65-F5344CB8AC3E}">
        <p14:creationId xmlns:p14="http://schemas.microsoft.com/office/powerpoint/2010/main" val="416438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67C5E1-D9F6-46CE-890F-4DE2F27BB59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AD463E8-3D24-449A-A9C8-DF7D7CD009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75926A3-0432-4A19-B980-CEC54C361A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3296F8E-935B-4EFC-A176-CF0E446CE3ED}"/>
              </a:ext>
            </a:extLst>
          </p:cNvPr>
          <p:cNvSpPr>
            <a:spLocks noGrp="1"/>
          </p:cNvSpPr>
          <p:nvPr>
            <p:ph type="dt" sz="half" idx="10"/>
          </p:nvPr>
        </p:nvSpPr>
        <p:spPr/>
        <p:txBody>
          <a:bodyPr/>
          <a:lstStyle/>
          <a:p>
            <a:fld id="{EEDF9620-9516-4520-85FD-91C0E3965202}" type="datetime1">
              <a:rPr lang="fr-FR" smtClean="0"/>
              <a:t>01/07/2021</a:t>
            </a:fld>
            <a:endParaRPr lang="fr-FR"/>
          </a:p>
        </p:txBody>
      </p:sp>
      <p:sp>
        <p:nvSpPr>
          <p:cNvPr id="6" name="Espace réservé du pied de page 5">
            <a:extLst>
              <a:ext uri="{FF2B5EF4-FFF2-40B4-BE49-F238E27FC236}">
                <a16:creationId xmlns:a16="http://schemas.microsoft.com/office/drawing/2014/main" id="{7D94D13A-8893-43CD-8518-D7F90E01DBCA}"/>
              </a:ext>
            </a:extLst>
          </p:cNvPr>
          <p:cNvSpPr>
            <a:spLocks noGrp="1"/>
          </p:cNvSpPr>
          <p:nvPr>
            <p:ph type="ftr" sz="quarter" idx="11"/>
          </p:nvPr>
        </p:nvSpPr>
        <p:spPr/>
        <p:txBody>
          <a:bodyPr/>
          <a:lstStyle/>
          <a:p>
            <a:r>
              <a:rPr lang="fr-FR"/>
              <a:t>Marc FOURDRIGNIER. CREAI Grand EST. 1 juillet 2021</a:t>
            </a:r>
          </a:p>
        </p:txBody>
      </p:sp>
      <p:sp>
        <p:nvSpPr>
          <p:cNvPr id="7" name="Espace réservé du numéro de diapositive 6">
            <a:extLst>
              <a:ext uri="{FF2B5EF4-FFF2-40B4-BE49-F238E27FC236}">
                <a16:creationId xmlns:a16="http://schemas.microsoft.com/office/drawing/2014/main" id="{A4C14CDC-5012-47E9-9410-1512C4B8313D}"/>
              </a:ext>
            </a:extLst>
          </p:cNvPr>
          <p:cNvSpPr>
            <a:spLocks noGrp="1"/>
          </p:cNvSpPr>
          <p:nvPr>
            <p:ph type="sldNum" sz="quarter" idx="12"/>
          </p:nvPr>
        </p:nvSpPr>
        <p:spPr/>
        <p:txBody>
          <a:bodyPr/>
          <a:lstStyle/>
          <a:p>
            <a:fld id="{B2E1351E-70F2-415C-B47A-B033F105B283}" type="slidenum">
              <a:rPr lang="fr-FR" smtClean="0"/>
              <a:t>‹N°›</a:t>
            </a:fld>
            <a:endParaRPr lang="fr-FR"/>
          </a:p>
        </p:txBody>
      </p:sp>
    </p:spTree>
    <p:extLst>
      <p:ext uri="{BB962C8B-B14F-4D97-AF65-F5344CB8AC3E}">
        <p14:creationId xmlns:p14="http://schemas.microsoft.com/office/powerpoint/2010/main" val="219594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283680-167F-46EA-A7A3-5B63E1B2D9E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B02BFAD-3DA6-4742-883E-C91A8206B1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612C467B-05D8-4EA5-93A6-4E21406BB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0F2C049-EBEE-4273-8C9A-84FC02CAFA9E}"/>
              </a:ext>
            </a:extLst>
          </p:cNvPr>
          <p:cNvSpPr>
            <a:spLocks noGrp="1"/>
          </p:cNvSpPr>
          <p:nvPr>
            <p:ph type="dt" sz="half" idx="10"/>
          </p:nvPr>
        </p:nvSpPr>
        <p:spPr/>
        <p:txBody>
          <a:bodyPr/>
          <a:lstStyle/>
          <a:p>
            <a:fld id="{3149C889-C7B4-429F-88D4-8FE411C8836D}" type="datetime1">
              <a:rPr lang="fr-FR" smtClean="0"/>
              <a:t>01/07/2021</a:t>
            </a:fld>
            <a:endParaRPr lang="fr-FR"/>
          </a:p>
        </p:txBody>
      </p:sp>
      <p:sp>
        <p:nvSpPr>
          <p:cNvPr id="6" name="Espace réservé du pied de page 5">
            <a:extLst>
              <a:ext uri="{FF2B5EF4-FFF2-40B4-BE49-F238E27FC236}">
                <a16:creationId xmlns:a16="http://schemas.microsoft.com/office/drawing/2014/main" id="{9DCEDEA6-1635-4BF9-BBFF-5EB9FA51C977}"/>
              </a:ext>
            </a:extLst>
          </p:cNvPr>
          <p:cNvSpPr>
            <a:spLocks noGrp="1"/>
          </p:cNvSpPr>
          <p:nvPr>
            <p:ph type="ftr" sz="quarter" idx="11"/>
          </p:nvPr>
        </p:nvSpPr>
        <p:spPr/>
        <p:txBody>
          <a:bodyPr/>
          <a:lstStyle/>
          <a:p>
            <a:r>
              <a:rPr lang="fr-FR"/>
              <a:t>Marc FOURDRIGNIER. CREAI Grand EST. 1 juillet 2021</a:t>
            </a:r>
          </a:p>
        </p:txBody>
      </p:sp>
      <p:sp>
        <p:nvSpPr>
          <p:cNvPr id="7" name="Espace réservé du numéro de diapositive 6">
            <a:extLst>
              <a:ext uri="{FF2B5EF4-FFF2-40B4-BE49-F238E27FC236}">
                <a16:creationId xmlns:a16="http://schemas.microsoft.com/office/drawing/2014/main" id="{C2F89033-F74A-4670-BB4A-62EB4C3C7661}"/>
              </a:ext>
            </a:extLst>
          </p:cNvPr>
          <p:cNvSpPr>
            <a:spLocks noGrp="1"/>
          </p:cNvSpPr>
          <p:nvPr>
            <p:ph type="sldNum" sz="quarter" idx="12"/>
          </p:nvPr>
        </p:nvSpPr>
        <p:spPr/>
        <p:txBody>
          <a:bodyPr/>
          <a:lstStyle/>
          <a:p>
            <a:fld id="{B2E1351E-70F2-415C-B47A-B033F105B283}" type="slidenum">
              <a:rPr lang="fr-FR" smtClean="0"/>
              <a:t>‹N°›</a:t>
            </a:fld>
            <a:endParaRPr lang="fr-FR"/>
          </a:p>
        </p:txBody>
      </p:sp>
    </p:spTree>
    <p:extLst>
      <p:ext uri="{BB962C8B-B14F-4D97-AF65-F5344CB8AC3E}">
        <p14:creationId xmlns:p14="http://schemas.microsoft.com/office/powerpoint/2010/main" val="4213111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91A74C1-A849-47DC-8813-0C3DA17E3F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B0F982C-7CEE-4CEB-BF70-1157E3931C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C3FF48B-7355-43C9-9769-169480FE43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7090B2-53E7-4C86-88C9-571B28A41DE4}" type="datetime1">
              <a:rPr lang="fr-FR" smtClean="0"/>
              <a:t>01/07/2021</a:t>
            </a:fld>
            <a:endParaRPr lang="fr-FR"/>
          </a:p>
        </p:txBody>
      </p:sp>
      <p:sp>
        <p:nvSpPr>
          <p:cNvPr id="5" name="Espace réservé du pied de page 4">
            <a:extLst>
              <a:ext uri="{FF2B5EF4-FFF2-40B4-BE49-F238E27FC236}">
                <a16:creationId xmlns:a16="http://schemas.microsoft.com/office/drawing/2014/main" id="{4E7C472D-B27B-4388-B105-2231F6D9F4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Marc FOURDRIGNIER. CREAI Grand EST. 1 juillet 2021</a:t>
            </a:r>
          </a:p>
        </p:txBody>
      </p:sp>
      <p:sp>
        <p:nvSpPr>
          <p:cNvPr id="6" name="Espace réservé du numéro de diapositive 5">
            <a:extLst>
              <a:ext uri="{FF2B5EF4-FFF2-40B4-BE49-F238E27FC236}">
                <a16:creationId xmlns:a16="http://schemas.microsoft.com/office/drawing/2014/main" id="{51942DA4-9A4C-4681-9D9F-17ADC33A1F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1351E-70F2-415C-B47A-B033F105B283}" type="slidenum">
              <a:rPr lang="fr-FR" smtClean="0"/>
              <a:t>‹N°›</a:t>
            </a:fld>
            <a:endParaRPr lang="fr-FR"/>
          </a:p>
        </p:txBody>
      </p:sp>
    </p:spTree>
    <p:extLst>
      <p:ext uri="{BB962C8B-B14F-4D97-AF65-F5344CB8AC3E}">
        <p14:creationId xmlns:p14="http://schemas.microsoft.com/office/powerpoint/2010/main" val="1227809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2AA136FA-D701-4992-B8F8-F596C2152331}"/>
              </a:ext>
            </a:extLst>
          </p:cNvPr>
          <p:cNvSpPr>
            <a:spLocks noGrp="1"/>
          </p:cNvSpPr>
          <p:nvPr>
            <p:ph type="subTitle" idx="1"/>
          </p:nvPr>
        </p:nvSpPr>
        <p:spPr>
          <a:xfrm>
            <a:off x="8572499" y="390832"/>
            <a:ext cx="3233585" cy="873612"/>
          </a:xfrm>
        </p:spPr>
        <p:txBody>
          <a:bodyPr anchor="ctr">
            <a:normAutofit/>
          </a:bodyPr>
          <a:lstStyle/>
          <a:p>
            <a:pPr algn="l"/>
            <a:endParaRPr lang="fr-FR" sz="2000" dirty="0">
              <a:solidFill>
                <a:srgbClr val="FFFFFF"/>
              </a:solidFill>
            </a:endParaRPr>
          </a:p>
        </p:txBody>
      </p:sp>
      <p:pic>
        <p:nvPicPr>
          <p:cNvPr id="7" name="Image 6">
            <a:extLst>
              <a:ext uri="{FF2B5EF4-FFF2-40B4-BE49-F238E27FC236}">
                <a16:creationId xmlns:a16="http://schemas.microsoft.com/office/drawing/2014/main" id="{E5F02CF1-1D64-42D0-A10F-4FA94A8BCCBF}"/>
              </a:ext>
            </a:extLst>
          </p:cNvPr>
          <p:cNvPicPr>
            <a:picLocks noChangeAspect="1"/>
          </p:cNvPicPr>
          <p:nvPr/>
        </p:nvPicPr>
        <p:blipFill>
          <a:blip r:embed="rId2"/>
          <a:stretch>
            <a:fillRect/>
          </a:stretch>
        </p:blipFill>
        <p:spPr>
          <a:xfrm>
            <a:off x="-23706" y="1"/>
            <a:ext cx="12191998" cy="2651760"/>
          </a:xfrm>
          <a:prstGeom prst="rect">
            <a:avLst/>
          </a:prstGeom>
        </p:spPr>
      </p:pic>
      <p:sp>
        <p:nvSpPr>
          <p:cNvPr id="9" name="Titre 8">
            <a:extLst>
              <a:ext uri="{FF2B5EF4-FFF2-40B4-BE49-F238E27FC236}">
                <a16:creationId xmlns:a16="http://schemas.microsoft.com/office/drawing/2014/main" id="{3A2F334E-E83B-44F9-B58E-CB171A27A84F}"/>
              </a:ext>
            </a:extLst>
          </p:cNvPr>
          <p:cNvSpPr>
            <a:spLocks noGrp="1"/>
          </p:cNvSpPr>
          <p:nvPr>
            <p:ph type="ctrTitle"/>
          </p:nvPr>
        </p:nvSpPr>
        <p:spPr>
          <a:xfrm>
            <a:off x="261257" y="2913380"/>
            <a:ext cx="10383036" cy="2651760"/>
          </a:xfrm>
        </p:spPr>
        <p:txBody>
          <a:bodyPr>
            <a:normAutofit/>
          </a:bodyPr>
          <a:lstStyle/>
          <a:p>
            <a:r>
              <a:rPr lang="fr-FR" sz="2700" dirty="0"/>
              <a:t>Webinaire du 1 juillet 2021</a:t>
            </a:r>
            <a:br>
              <a:rPr lang="fr-FR" sz="2700" dirty="0"/>
            </a:br>
            <a:r>
              <a:rPr lang="fr-FR" sz="2700" dirty="0"/>
              <a:t> </a:t>
            </a:r>
            <a:br>
              <a:rPr lang="fr-FR" dirty="0"/>
            </a:br>
            <a:r>
              <a:rPr lang="fr-FR" sz="4400" dirty="0"/>
              <a:t>Marc FOURDRIGNIER </a:t>
            </a:r>
            <a:br>
              <a:rPr lang="fr-FR" sz="4400" dirty="0"/>
            </a:br>
            <a:r>
              <a:rPr lang="fr-FR" sz="4400" b="1" dirty="0">
                <a:solidFill>
                  <a:srgbClr val="333333"/>
                </a:solidFill>
                <a:effectLst/>
                <a:ea typeface="Calibri" panose="020F0502020204030204" pitchFamily="34" charset="0"/>
                <a:cs typeface="Calibri" panose="020F0502020204030204" pitchFamily="34" charset="0"/>
              </a:rPr>
              <a:t>Des « comportements-défis » pour qui ?</a:t>
            </a:r>
            <a:br>
              <a:rPr lang="fr-FR" sz="4400" b="1" dirty="0">
                <a:solidFill>
                  <a:srgbClr val="333333"/>
                </a:solidFill>
                <a:effectLst/>
                <a:ea typeface="Calibri" panose="020F0502020204030204" pitchFamily="34" charset="0"/>
                <a:cs typeface="Calibri" panose="020F0502020204030204" pitchFamily="34" charset="0"/>
              </a:rPr>
            </a:br>
            <a:r>
              <a:rPr lang="fr-FR" sz="4400" b="1" dirty="0">
                <a:solidFill>
                  <a:srgbClr val="333333"/>
                </a:solidFill>
                <a:effectLst/>
                <a:ea typeface="Calibri" panose="020F0502020204030204" pitchFamily="34" charset="0"/>
                <a:cs typeface="Calibri" panose="020F0502020204030204" pitchFamily="34" charset="0"/>
              </a:rPr>
              <a:t> </a:t>
            </a:r>
            <a:endParaRPr lang="fr-FR" sz="4400" dirty="0"/>
          </a:p>
        </p:txBody>
      </p:sp>
      <p:sp>
        <p:nvSpPr>
          <p:cNvPr id="2" name="Espace réservé du pied de page 1">
            <a:extLst>
              <a:ext uri="{FF2B5EF4-FFF2-40B4-BE49-F238E27FC236}">
                <a16:creationId xmlns:a16="http://schemas.microsoft.com/office/drawing/2014/main" id="{76C156D5-BF58-4A85-8850-5716D5287D8A}"/>
              </a:ext>
            </a:extLst>
          </p:cNvPr>
          <p:cNvSpPr>
            <a:spLocks noGrp="1"/>
          </p:cNvSpPr>
          <p:nvPr>
            <p:ph type="ftr" sz="quarter" idx="11"/>
          </p:nvPr>
        </p:nvSpPr>
        <p:spPr/>
        <p:txBody>
          <a:bodyPr/>
          <a:lstStyle/>
          <a:p>
            <a:r>
              <a:rPr lang="fr-FR"/>
              <a:t>Marc FOURDRIGNIER. CREAI Grand EST. 1 juillet 2021</a:t>
            </a:r>
          </a:p>
        </p:txBody>
      </p:sp>
      <p:sp>
        <p:nvSpPr>
          <p:cNvPr id="4" name="Espace réservé du numéro de diapositive 3">
            <a:extLst>
              <a:ext uri="{FF2B5EF4-FFF2-40B4-BE49-F238E27FC236}">
                <a16:creationId xmlns:a16="http://schemas.microsoft.com/office/drawing/2014/main" id="{9C7A2F9E-53EB-4B97-93E2-EA93520D1EE4}"/>
              </a:ext>
            </a:extLst>
          </p:cNvPr>
          <p:cNvSpPr>
            <a:spLocks noGrp="1"/>
          </p:cNvSpPr>
          <p:nvPr>
            <p:ph type="sldNum" sz="quarter" idx="12"/>
          </p:nvPr>
        </p:nvSpPr>
        <p:spPr/>
        <p:txBody>
          <a:bodyPr/>
          <a:lstStyle/>
          <a:p>
            <a:fld id="{B2E1351E-70F2-415C-B47A-B033F105B283}" type="slidenum">
              <a:rPr lang="fr-FR" smtClean="0"/>
              <a:t>1</a:t>
            </a:fld>
            <a:endParaRPr lang="fr-FR"/>
          </a:p>
        </p:txBody>
      </p:sp>
    </p:spTree>
    <p:extLst>
      <p:ext uri="{BB962C8B-B14F-4D97-AF65-F5344CB8AC3E}">
        <p14:creationId xmlns:p14="http://schemas.microsoft.com/office/powerpoint/2010/main" val="1665847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Espace réservé du contenu 11">
            <a:extLst>
              <a:ext uri="{FF2B5EF4-FFF2-40B4-BE49-F238E27FC236}">
                <a16:creationId xmlns:a16="http://schemas.microsoft.com/office/drawing/2014/main" id="{597E4FDA-295A-4752-8D21-0DA0E0A002EF}"/>
              </a:ext>
            </a:extLst>
          </p:cNvPr>
          <p:cNvPicPr>
            <a:picLocks noGrp="1" noChangeAspect="1"/>
          </p:cNvPicPr>
          <p:nvPr>
            <p:ph idx="1"/>
          </p:nvPr>
        </p:nvPicPr>
        <p:blipFill>
          <a:blip r:embed="rId2"/>
          <a:stretch>
            <a:fillRect/>
          </a:stretch>
        </p:blipFill>
        <p:spPr>
          <a:xfrm>
            <a:off x="1524412" y="335472"/>
            <a:ext cx="8304180" cy="4907648"/>
          </a:xfrm>
        </p:spPr>
      </p:pic>
      <p:sp>
        <p:nvSpPr>
          <p:cNvPr id="10" name="Espace réservé du texte 9">
            <a:extLst>
              <a:ext uri="{FF2B5EF4-FFF2-40B4-BE49-F238E27FC236}">
                <a16:creationId xmlns:a16="http://schemas.microsoft.com/office/drawing/2014/main" id="{F3050F86-F5DA-4359-AD05-CC0CBD4D8A6E}"/>
              </a:ext>
            </a:extLst>
          </p:cNvPr>
          <p:cNvSpPr>
            <a:spLocks noGrp="1"/>
          </p:cNvSpPr>
          <p:nvPr>
            <p:ph type="body" sz="half" idx="2"/>
          </p:nvPr>
        </p:nvSpPr>
        <p:spPr>
          <a:xfrm>
            <a:off x="1049514" y="5401258"/>
            <a:ext cx="10451792" cy="796954"/>
          </a:xfrm>
        </p:spPr>
        <p:txBody>
          <a:bodyPr>
            <a:normAutofit/>
          </a:bodyPr>
          <a:lstStyle/>
          <a:p>
            <a:pPr algn="ctr"/>
            <a:r>
              <a:rPr lang="fr-FR" sz="1800" b="0" i="0" u="none" strike="noStrike" baseline="0" dirty="0">
                <a:solidFill>
                  <a:srgbClr val="0A0A0A"/>
                </a:solidFill>
                <a:latin typeface="Roboto-Regular"/>
              </a:rPr>
              <a:t>Les impacts possibles d’un comportement-défi sur la personne ou l’environnement.</a:t>
            </a:r>
          </a:p>
          <a:p>
            <a:r>
              <a:rPr lang="fr-FR" sz="1200" dirty="0">
                <a:solidFill>
                  <a:srgbClr val="333333"/>
                </a:solidFill>
                <a:effectLst/>
                <a:ea typeface="Times New Roman" panose="02020603050405020304" pitchFamily="18" charset="0"/>
                <a:cs typeface="Calibri" panose="020F0502020204030204" pitchFamily="34" charset="0"/>
              </a:rPr>
              <a:t>Equipe Mobile d’Intervention du Handicap Psychique (EMIHP). (2018). Les comportements défis. Toulouse, </a:t>
            </a:r>
            <a:r>
              <a:rPr lang="fr-FR" sz="1200" dirty="0" err="1">
                <a:solidFill>
                  <a:srgbClr val="333333"/>
                </a:solidFill>
                <a:effectLst/>
                <a:ea typeface="Times New Roman" panose="02020603050405020304" pitchFamily="18" charset="0"/>
                <a:cs typeface="Calibri" panose="020F0502020204030204" pitchFamily="34" charset="0"/>
              </a:rPr>
              <a:t>EMIHP’Info</a:t>
            </a:r>
            <a:r>
              <a:rPr lang="fr-FR" sz="1200" dirty="0">
                <a:solidFill>
                  <a:srgbClr val="333333"/>
                </a:solidFill>
                <a:effectLst/>
                <a:ea typeface="Times New Roman" panose="02020603050405020304" pitchFamily="18" charset="0"/>
                <a:cs typeface="Calibri" panose="020F0502020204030204" pitchFamily="34" charset="0"/>
              </a:rPr>
              <a:t>, Printemps, 6 p. </a:t>
            </a:r>
            <a:endParaRPr lang="fr-FR" sz="1200" dirty="0">
              <a:effectLst/>
              <a:ea typeface="Times New Roman" panose="02020603050405020304" pitchFamily="18" charset="0"/>
            </a:endParaRPr>
          </a:p>
          <a:p>
            <a:endParaRPr lang="fr-FR" dirty="0"/>
          </a:p>
        </p:txBody>
      </p:sp>
      <p:sp>
        <p:nvSpPr>
          <p:cNvPr id="4" name="Espace réservé du pied de page 3">
            <a:extLst>
              <a:ext uri="{FF2B5EF4-FFF2-40B4-BE49-F238E27FC236}">
                <a16:creationId xmlns:a16="http://schemas.microsoft.com/office/drawing/2014/main" id="{70BA1813-FCC9-4FE1-BE7F-47B739896F68}"/>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F3F2303F-7BBE-4E50-B9AA-E5E2E87B52A2}"/>
              </a:ext>
            </a:extLst>
          </p:cNvPr>
          <p:cNvSpPr>
            <a:spLocks noGrp="1"/>
          </p:cNvSpPr>
          <p:nvPr>
            <p:ph type="sldNum" sz="quarter" idx="12"/>
          </p:nvPr>
        </p:nvSpPr>
        <p:spPr/>
        <p:txBody>
          <a:bodyPr/>
          <a:lstStyle/>
          <a:p>
            <a:fld id="{B2E1351E-70F2-415C-B47A-B033F105B283}" type="slidenum">
              <a:rPr lang="fr-FR" smtClean="0"/>
              <a:t>10</a:t>
            </a:fld>
            <a:endParaRPr lang="fr-FR"/>
          </a:p>
        </p:txBody>
      </p:sp>
    </p:spTree>
    <p:extLst>
      <p:ext uri="{BB962C8B-B14F-4D97-AF65-F5344CB8AC3E}">
        <p14:creationId xmlns:p14="http://schemas.microsoft.com/office/powerpoint/2010/main" val="340852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re 6">
            <a:extLst>
              <a:ext uri="{FF2B5EF4-FFF2-40B4-BE49-F238E27FC236}">
                <a16:creationId xmlns:a16="http://schemas.microsoft.com/office/drawing/2014/main" id="{0AE786A0-C53A-49C0-8976-E342550D5BCD}"/>
              </a:ext>
            </a:extLst>
          </p:cNvPr>
          <p:cNvSpPr>
            <a:spLocks noGrp="1"/>
          </p:cNvSpPr>
          <p:nvPr>
            <p:ph type="title"/>
          </p:nvPr>
        </p:nvSpPr>
        <p:spPr>
          <a:xfrm>
            <a:off x="1008184" y="174032"/>
            <a:ext cx="10175631" cy="1111843"/>
          </a:xfrm>
        </p:spPr>
        <p:txBody>
          <a:bodyPr vert="horz" lIns="91440" tIns="45720" rIns="91440" bIns="45720" rtlCol="0" anchor="ctr">
            <a:normAutofit fontScale="90000"/>
          </a:bodyPr>
          <a:lstStyle/>
          <a:p>
            <a:pPr marL="857250" indent="-857250" algn="ctr">
              <a:buFont typeface="+mj-lt"/>
              <a:buAutoNum type="romanUcPeriod" startAt="2"/>
            </a:pPr>
            <a:r>
              <a:rPr lang="fr-FR" sz="4000" b="1" dirty="0"/>
              <a:t>Une notion complexe à définir et des usages variés</a:t>
            </a:r>
            <a:endParaRPr lang="en-US" sz="4000" kern="1200" dirty="0">
              <a:solidFill>
                <a:schemeClr val="tx1"/>
              </a:solidFill>
              <a:latin typeface="+mj-lt"/>
              <a:ea typeface="+mj-ea"/>
              <a:cs typeface="+mj-cs"/>
            </a:endParaRPr>
          </a:p>
        </p:txBody>
      </p:sp>
      <p:sp>
        <p:nvSpPr>
          <p:cNvPr id="10" name="Rectangle 1">
            <a:extLst>
              <a:ext uri="{FF2B5EF4-FFF2-40B4-BE49-F238E27FC236}">
                <a16:creationId xmlns:a16="http://schemas.microsoft.com/office/drawing/2014/main" id="{FA9142B4-C265-40B2-BBA9-F7D566554E78}"/>
              </a:ext>
            </a:extLst>
          </p:cNvPr>
          <p:cNvSpPr>
            <a:spLocks noChangeArrowheads="1"/>
          </p:cNvSpPr>
          <p:nvPr/>
        </p:nvSpPr>
        <p:spPr bwMode="auto">
          <a:xfrm>
            <a:off x="1008184" y="1459907"/>
            <a:ext cx="10175630" cy="80871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fontScale="92500" lnSpcReduction="10000"/>
          </a:bodyPr>
          <a:lstStyle/>
          <a:p>
            <a:pPr marL="0" marR="0" lvl="0" indent="-228600" algn="ctr" fontAlgn="base">
              <a:lnSpc>
                <a:spcPct val="90000"/>
              </a:lnSpc>
              <a:spcBef>
                <a:spcPct val="0"/>
              </a:spcBef>
              <a:spcAft>
                <a:spcPts val="600"/>
              </a:spcAft>
              <a:buClrTx/>
              <a:buSzTx/>
              <a:buFont typeface="Arial" panose="020B0604020202020204" pitchFamily="34" charset="0"/>
              <a:buChar char="•"/>
              <a:tabLst/>
            </a:pPr>
            <a:endParaRPr kumimoji="0" lang="en-US" altLang="fr-FR" sz="1400" b="0" i="0" u="none" strike="noStrike" cap="none" normalizeH="0" baseline="0" dirty="0">
              <a:ln>
                <a:noFill/>
              </a:ln>
              <a:effectLst/>
            </a:endParaRPr>
          </a:p>
          <a:p>
            <a:pPr marL="0" marR="0" lvl="0" indent="-228600" algn="ctr" fontAlgn="base">
              <a:lnSpc>
                <a:spcPct val="90000"/>
              </a:lnSpc>
              <a:spcBef>
                <a:spcPct val="0"/>
              </a:spcBef>
              <a:spcAft>
                <a:spcPts val="600"/>
              </a:spcAft>
              <a:buClrTx/>
              <a:buSzTx/>
              <a:buFont typeface="Arial" panose="020B0604020202020204" pitchFamily="34" charset="0"/>
              <a:buChar char="•"/>
              <a:tabLst/>
            </a:pPr>
            <a:endParaRPr kumimoji="0" lang="en-US" altLang="fr-FR" sz="1400" b="0" i="0" u="none" strike="noStrike" cap="none" normalizeH="0" baseline="0" dirty="0">
              <a:ln>
                <a:noFill/>
              </a:ln>
              <a:effectLst/>
            </a:endParaRPr>
          </a:p>
          <a:p>
            <a:pPr marR="0" lvl="0" algn="ctr" fontAlgn="base">
              <a:lnSpc>
                <a:spcPct val="90000"/>
              </a:lnSpc>
              <a:spcBef>
                <a:spcPct val="0"/>
              </a:spcBef>
              <a:spcAft>
                <a:spcPts val="600"/>
              </a:spcAft>
              <a:buClrTx/>
              <a:buSzTx/>
              <a:tabLst/>
            </a:pPr>
            <a:r>
              <a:rPr kumimoji="0" lang="en-US" altLang="fr-FR" sz="1400" b="0" i="0" u="none" strike="noStrike" cap="none" normalizeH="0" baseline="0" dirty="0">
                <a:ln>
                  <a:noFill/>
                </a:ln>
                <a:effectLst/>
              </a:rPr>
              <a:t>Tableau 1 : Les mots </a:t>
            </a:r>
            <a:r>
              <a:rPr kumimoji="0" lang="en-US" altLang="fr-FR" sz="1400" b="0" i="0" u="none" strike="noStrike" cap="none" normalizeH="0" baseline="0" dirty="0" err="1">
                <a:ln>
                  <a:noFill/>
                </a:ln>
                <a:effectLst/>
              </a:rPr>
              <a:t>utilisés</a:t>
            </a:r>
            <a:r>
              <a:rPr kumimoji="0" lang="en-US" altLang="fr-FR" sz="1400" b="0" i="0" u="none" strike="noStrike" cap="none" normalizeH="0" baseline="0" dirty="0">
                <a:ln>
                  <a:noFill/>
                </a:ln>
                <a:effectLst/>
              </a:rPr>
              <a:t> dans les </a:t>
            </a:r>
            <a:r>
              <a:rPr kumimoji="0" lang="en-US" altLang="fr-FR" sz="1400" b="0" i="0" u="none" strike="noStrike" cap="none" normalizeH="0" baseline="0" dirty="0" err="1">
                <a:ln>
                  <a:noFill/>
                </a:ln>
                <a:effectLst/>
              </a:rPr>
              <a:t>schémas</a:t>
            </a:r>
            <a:r>
              <a:rPr kumimoji="0" lang="en-US" altLang="fr-FR" sz="1400" b="0" i="0" u="none" strike="noStrike" cap="none" normalizeH="0" baseline="0" dirty="0">
                <a:ln>
                  <a:noFill/>
                </a:ln>
                <a:effectLst/>
              </a:rPr>
              <a:t> et les plans.</a:t>
            </a:r>
          </a:p>
          <a:p>
            <a:pPr marR="0" lvl="0" algn="ctr" fontAlgn="base">
              <a:lnSpc>
                <a:spcPct val="90000"/>
              </a:lnSpc>
              <a:spcBef>
                <a:spcPct val="0"/>
              </a:spcBef>
              <a:spcAft>
                <a:spcPts val="600"/>
              </a:spcAft>
              <a:buClrTx/>
              <a:buSzTx/>
              <a:tabLst/>
            </a:pPr>
            <a:endParaRPr kumimoji="0" lang="en-US" altLang="fr-FR" sz="1400" b="0" i="0" u="none" strike="noStrike" cap="none" normalizeH="0" baseline="0" dirty="0">
              <a:ln>
                <a:noFill/>
              </a:ln>
              <a:effectLst/>
            </a:endParaRPr>
          </a:p>
        </p:txBody>
      </p:sp>
      <p:sp>
        <p:nvSpPr>
          <p:cNvPr id="5" name="Espace réservé du pied de page 4">
            <a:extLst>
              <a:ext uri="{FF2B5EF4-FFF2-40B4-BE49-F238E27FC236}">
                <a16:creationId xmlns:a16="http://schemas.microsoft.com/office/drawing/2014/main" id="{253478AB-E7A2-43C4-B903-A29ACEE97CD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Marc FOURDRIGNIER. CREAI Grand EST. 1 juillet 2021</a:t>
            </a:r>
          </a:p>
        </p:txBody>
      </p:sp>
      <p:sp>
        <p:nvSpPr>
          <p:cNvPr id="6" name="Espace réservé du numéro de diapositive 5">
            <a:extLst>
              <a:ext uri="{FF2B5EF4-FFF2-40B4-BE49-F238E27FC236}">
                <a16:creationId xmlns:a16="http://schemas.microsoft.com/office/drawing/2014/main" id="{901B05D4-107A-4516-AB4D-F107B096B841}"/>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B2E1351E-70F2-415C-B47A-B033F105B283}" type="slidenum">
              <a:rPr lang="en-US" smtClean="0"/>
              <a:pPr>
                <a:spcAft>
                  <a:spcPts val="600"/>
                </a:spcAft>
              </a:pPr>
              <a:t>11</a:t>
            </a:fld>
            <a:endParaRPr lang="en-US"/>
          </a:p>
        </p:txBody>
      </p:sp>
      <p:sp>
        <p:nvSpPr>
          <p:cNvPr id="11" name="Rectangle 2">
            <a:extLst>
              <a:ext uri="{FF2B5EF4-FFF2-40B4-BE49-F238E27FC236}">
                <a16:creationId xmlns:a16="http://schemas.microsoft.com/office/drawing/2014/main" id="{9A6D13C9-BFBF-438E-A413-73C30328D9E9}"/>
              </a:ext>
            </a:extLst>
          </p:cNvPr>
          <p:cNvSpPr>
            <a:spLocks noChangeArrowheads="1"/>
          </p:cNvSpPr>
          <p:nvPr/>
        </p:nvSpPr>
        <p:spPr bwMode="auto">
          <a:xfrm>
            <a:off x="3090863" y="3292475"/>
            <a:ext cx="4022725"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2" name="Rectangle 3">
            <a:extLst>
              <a:ext uri="{FF2B5EF4-FFF2-40B4-BE49-F238E27FC236}">
                <a16:creationId xmlns:a16="http://schemas.microsoft.com/office/drawing/2014/main" id="{4326852C-AD44-476B-B3CA-D3BAB770DDBA}"/>
              </a:ext>
            </a:extLst>
          </p:cNvPr>
          <p:cNvSpPr>
            <a:spLocks noChangeArrowheads="1"/>
          </p:cNvSpPr>
          <p:nvPr/>
        </p:nvSpPr>
        <p:spPr bwMode="auto">
          <a:xfrm>
            <a:off x="3090863" y="3404314"/>
            <a:ext cx="431881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fr-FR" altLang="fr-FR" sz="1000" b="0" i="0" u="none" strike="noStrike" cap="none" normalizeH="0" baseline="3000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a:t>
            </a:r>
            <a:r>
              <a:rPr kumimoji="0" lang="fr-FR" altLang="fr-FR" sz="1000" b="0" i="0" u="none" strike="noStrike" cap="none" normalizeH="0" baseline="3000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1]</a:t>
            </a:r>
            <a:r>
              <a:rPr kumimoji="0" lang="fr-FR" altLang="fr-FR" sz="10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Les deux chiffres dans les cases correspondent aux usages singulier et pluriel.</a:t>
            </a:r>
            <a:endParaRPr kumimoji="0" lang="fr-FR" altLang="fr-FR" sz="1800" b="0" i="0" u="none" strike="noStrike" cap="none" normalizeH="0" baseline="0">
              <a:ln>
                <a:noFill/>
              </a:ln>
              <a:solidFill>
                <a:schemeClr val="tx1"/>
              </a:solidFill>
              <a:effectLst/>
              <a:latin typeface="Arial" panose="020B0604020202020204" pitchFamily="34" charset="0"/>
            </a:endParaRPr>
          </a:p>
        </p:txBody>
      </p:sp>
      <p:graphicFrame>
        <p:nvGraphicFramePr>
          <p:cNvPr id="9" name="Espace réservé du contenu 8">
            <a:extLst>
              <a:ext uri="{FF2B5EF4-FFF2-40B4-BE49-F238E27FC236}">
                <a16:creationId xmlns:a16="http://schemas.microsoft.com/office/drawing/2014/main" id="{D083197E-8C78-4299-9C20-2E77C3200F39}"/>
              </a:ext>
            </a:extLst>
          </p:cNvPr>
          <p:cNvGraphicFramePr>
            <a:graphicFrameLocks noGrp="1"/>
          </p:cNvGraphicFramePr>
          <p:nvPr>
            <p:ph idx="1"/>
            <p:extLst>
              <p:ext uri="{D42A27DB-BD31-4B8C-83A1-F6EECF244321}">
                <p14:modId xmlns:p14="http://schemas.microsoft.com/office/powerpoint/2010/main" val="958797752"/>
              </p:ext>
            </p:extLst>
          </p:nvPr>
        </p:nvGraphicFramePr>
        <p:xfrm>
          <a:off x="1082881" y="2405149"/>
          <a:ext cx="10020143" cy="3899396"/>
        </p:xfrm>
        <a:graphic>
          <a:graphicData uri="http://schemas.openxmlformats.org/drawingml/2006/table">
            <a:tbl>
              <a:tblPr firstRow="1" firstCol="1" bandRow="1">
                <a:tableStyleId>{5C22544A-7EE6-4342-B048-85BDC9FD1C3A}</a:tableStyleId>
              </a:tblPr>
              <a:tblGrid>
                <a:gridCol w="1777977">
                  <a:extLst>
                    <a:ext uri="{9D8B030D-6E8A-4147-A177-3AD203B41FA5}">
                      <a16:colId xmlns:a16="http://schemas.microsoft.com/office/drawing/2014/main" val="4117979472"/>
                    </a:ext>
                  </a:extLst>
                </a:gridCol>
                <a:gridCol w="1943672">
                  <a:extLst>
                    <a:ext uri="{9D8B030D-6E8A-4147-A177-3AD203B41FA5}">
                      <a16:colId xmlns:a16="http://schemas.microsoft.com/office/drawing/2014/main" val="4099144811"/>
                    </a:ext>
                  </a:extLst>
                </a:gridCol>
                <a:gridCol w="2010158">
                  <a:extLst>
                    <a:ext uri="{9D8B030D-6E8A-4147-A177-3AD203B41FA5}">
                      <a16:colId xmlns:a16="http://schemas.microsoft.com/office/drawing/2014/main" val="1722643503"/>
                    </a:ext>
                  </a:extLst>
                </a:gridCol>
                <a:gridCol w="2144168">
                  <a:extLst>
                    <a:ext uri="{9D8B030D-6E8A-4147-A177-3AD203B41FA5}">
                      <a16:colId xmlns:a16="http://schemas.microsoft.com/office/drawing/2014/main" val="3272758716"/>
                    </a:ext>
                  </a:extLst>
                </a:gridCol>
                <a:gridCol w="2144168">
                  <a:extLst>
                    <a:ext uri="{9D8B030D-6E8A-4147-A177-3AD203B41FA5}">
                      <a16:colId xmlns:a16="http://schemas.microsoft.com/office/drawing/2014/main" val="2041335178"/>
                    </a:ext>
                  </a:extLst>
                </a:gridCol>
              </a:tblGrid>
              <a:tr h="608346">
                <a:tc>
                  <a:txBody>
                    <a:bodyPr/>
                    <a:lstStyle/>
                    <a:p>
                      <a:pPr algn="just"/>
                      <a:r>
                        <a:rPr lang="fr-FR" sz="1800">
                          <a:effectLst/>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tc>
                <a:tc>
                  <a:txBody>
                    <a:bodyPr/>
                    <a:lstStyle/>
                    <a:p>
                      <a:pPr algn="ctr"/>
                      <a:r>
                        <a:rPr lang="fr-FR" sz="1800">
                          <a:effectLst/>
                        </a:rPr>
                        <a:t>Comportement (s)</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tc>
                <a:tc>
                  <a:txBody>
                    <a:bodyPr/>
                    <a:lstStyle/>
                    <a:p>
                      <a:pPr algn="ctr"/>
                      <a:r>
                        <a:rPr lang="fr-FR" sz="1800">
                          <a:effectLst/>
                        </a:rPr>
                        <a:t>Troubles du comportement</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tc>
                <a:tc>
                  <a:txBody>
                    <a:bodyPr/>
                    <a:lstStyle/>
                    <a:p>
                      <a:pPr algn="ctr"/>
                      <a:r>
                        <a:rPr lang="fr-FR" sz="1800">
                          <a:effectLst/>
                        </a:rPr>
                        <a:t>Comportement(s) -défis</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tc>
                <a:tc>
                  <a:txBody>
                    <a:bodyPr/>
                    <a:lstStyle/>
                    <a:p>
                      <a:pPr algn="ctr"/>
                      <a:r>
                        <a:rPr lang="fr-FR" sz="1800">
                          <a:effectLst/>
                        </a:rPr>
                        <a:t>Comportement(s) -problèmes</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tc>
                <a:extLst>
                  <a:ext uri="{0D108BD9-81ED-4DB2-BD59-A6C34878D82A}">
                    <a16:rowId xmlns:a16="http://schemas.microsoft.com/office/drawing/2014/main" val="3878235781"/>
                  </a:ext>
                </a:extLst>
              </a:tr>
              <a:tr h="832735">
                <a:tc>
                  <a:txBody>
                    <a:bodyPr/>
                    <a:lstStyle/>
                    <a:p>
                      <a:pPr algn="just"/>
                      <a:r>
                        <a:rPr lang="fr-FR" sz="1600">
                          <a:effectLst/>
                        </a:rPr>
                        <a:t>Schéma national HR </a:t>
                      </a:r>
                      <a:endParaRPr lang="fr-FR" sz="2000">
                        <a:effectLst/>
                      </a:endParaRPr>
                    </a:p>
                    <a:p>
                      <a:pPr algn="just"/>
                      <a:r>
                        <a:rPr lang="fr-FR" sz="1500">
                          <a:effectLst/>
                        </a:rPr>
                        <a:t>2009. 144 p</a:t>
                      </a:r>
                      <a:r>
                        <a:rPr lang="fr-FR" sz="1800">
                          <a:effectLst/>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tc>
                <a:tc>
                  <a:txBody>
                    <a:bodyPr/>
                    <a:lstStyle/>
                    <a:p>
                      <a:pPr algn="ctr"/>
                      <a:r>
                        <a:rPr lang="fr-FR" sz="1600">
                          <a:effectLst/>
                        </a:rPr>
                        <a:t>37 + 1</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tc>
                  <a:txBody>
                    <a:bodyPr/>
                    <a:lstStyle/>
                    <a:p>
                      <a:pPr algn="ctr"/>
                      <a:r>
                        <a:rPr lang="fr-FR" sz="1600">
                          <a:effectLst/>
                        </a:rPr>
                        <a:t>19</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tc>
                  <a:txBody>
                    <a:bodyPr/>
                    <a:lstStyle/>
                    <a:p>
                      <a:pPr algn="ctr"/>
                      <a:r>
                        <a:rPr lang="fr-FR" sz="1600">
                          <a:effectLst/>
                        </a:rPr>
                        <a:t>0 + 0</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tc>
                  <a:txBody>
                    <a:bodyPr/>
                    <a:lstStyle/>
                    <a:p>
                      <a:pPr algn="ctr"/>
                      <a:r>
                        <a:rPr lang="fr-FR" sz="1600">
                          <a:effectLst/>
                        </a:rPr>
                        <a:t>0 + 0</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extLst>
                  <a:ext uri="{0D108BD9-81ED-4DB2-BD59-A6C34878D82A}">
                    <a16:rowId xmlns:a16="http://schemas.microsoft.com/office/drawing/2014/main" val="2482949484"/>
                  </a:ext>
                </a:extLst>
              </a:tr>
              <a:tr h="533549">
                <a:tc>
                  <a:txBody>
                    <a:bodyPr/>
                    <a:lstStyle/>
                    <a:p>
                      <a:pPr algn="just"/>
                      <a:r>
                        <a:rPr lang="fr-FR" sz="1600">
                          <a:effectLst/>
                        </a:rPr>
                        <a:t>PNMR </a:t>
                      </a:r>
                      <a:endParaRPr lang="fr-FR" sz="2000">
                        <a:effectLst/>
                      </a:endParaRPr>
                    </a:p>
                    <a:p>
                      <a:pPr algn="just"/>
                      <a:r>
                        <a:rPr lang="fr-FR" sz="1500">
                          <a:effectLst/>
                        </a:rPr>
                        <a:t>2011. 56 p</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tc>
                <a:tc>
                  <a:txBody>
                    <a:bodyPr/>
                    <a:lstStyle/>
                    <a:p>
                      <a:pPr algn="ctr"/>
                      <a:r>
                        <a:rPr lang="fr-FR" sz="1600">
                          <a:effectLst/>
                        </a:rPr>
                        <a:t>0 + 0</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tc>
                  <a:txBody>
                    <a:bodyPr/>
                    <a:lstStyle/>
                    <a:p>
                      <a:pPr algn="ctr"/>
                      <a:r>
                        <a:rPr lang="fr-FR" sz="1600">
                          <a:effectLst/>
                        </a:rPr>
                        <a:t>0</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tc>
                  <a:txBody>
                    <a:bodyPr/>
                    <a:lstStyle/>
                    <a:p>
                      <a:pPr algn="ctr"/>
                      <a:r>
                        <a:rPr lang="fr-FR" sz="1600">
                          <a:effectLst/>
                        </a:rPr>
                        <a:t>0 + 0</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tc>
                  <a:txBody>
                    <a:bodyPr/>
                    <a:lstStyle/>
                    <a:p>
                      <a:pPr algn="ctr"/>
                      <a:r>
                        <a:rPr lang="fr-FR" sz="1600">
                          <a:effectLst/>
                        </a:rPr>
                        <a:t>0 + 0</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extLst>
                  <a:ext uri="{0D108BD9-81ED-4DB2-BD59-A6C34878D82A}">
                    <a16:rowId xmlns:a16="http://schemas.microsoft.com/office/drawing/2014/main" val="1797037962"/>
                  </a:ext>
                </a:extLst>
              </a:tr>
              <a:tr h="583414">
                <a:tc>
                  <a:txBody>
                    <a:bodyPr/>
                    <a:lstStyle/>
                    <a:p>
                      <a:pPr algn="just"/>
                      <a:r>
                        <a:rPr lang="fr-FR" sz="1600">
                          <a:effectLst/>
                        </a:rPr>
                        <a:t>Schéma national HR</a:t>
                      </a:r>
                      <a:r>
                        <a:rPr lang="fr-FR" sz="1800">
                          <a:effectLst/>
                        </a:rPr>
                        <a:t> </a:t>
                      </a:r>
                      <a:r>
                        <a:rPr lang="fr-FR" sz="1500">
                          <a:effectLst/>
                        </a:rPr>
                        <a:t>2015. 156 p</a:t>
                      </a:r>
                      <a:r>
                        <a:rPr lang="fr-FR" sz="1800">
                          <a:effectLst/>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tc>
                <a:tc>
                  <a:txBody>
                    <a:bodyPr/>
                    <a:lstStyle/>
                    <a:p>
                      <a:pPr algn="ctr"/>
                      <a:r>
                        <a:rPr lang="fr-FR" sz="1600">
                          <a:effectLst/>
                        </a:rPr>
                        <a:t>15 +19</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tc>
                  <a:txBody>
                    <a:bodyPr/>
                    <a:lstStyle/>
                    <a:p>
                      <a:pPr algn="ctr"/>
                      <a:r>
                        <a:rPr lang="fr-FR" sz="1600">
                          <a:effectLst/>
                        </a:rPr>
                        <a:t>14</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tc>
                  <a:txBody>
                    <a:bodyPr/>
                    <a:lstStyle/>
                    <a:p>
                      <a:pPr algn="ctr"/>
                      <a:r>
                        <a:rPr lang="fr-FR" sz="1600">
                          <a:effectLst/>
                        </a:rPr>
                        <a:t>0</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tc>
                  <a:txBody>
                    <a:bodyPr/>
                    <a:lstStyle/>
                    <a:p>
                      <a:pPr algn="ctr"/>
                      <a:r>
                        <a:rPr lang="fr-FR" sz="1600">
                          <a:effectLst/>
                        </a:rPr>
                        <a:t>18</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extLst>
                  <a:ext uri="{0D108BD9-81ED-4DB2-BD59-A6C34878D82A}">
                    <a16:rowId xmlns:a16="http://schemas.microsoft.com/office/drawing/2014/main" val="598616018"/>
                  </a:ext>
                </a:extLst>
              </a:tr>
              <a:tr h="558481">
                <a:tc>
                  <a:txBody>
                    <a:bodyPr/>
                    <a:lstStyle/>
                    <a:p>
                      <a:pPr algn="just"/>
                      <a:r>
                        <a:rPr lang="fr-FR" sz="1600">
                          <a:effectLst/>
                        </a:rPr>
                        <a:t>PNMR</a:t>
                      </a:r>
                      <a:r>
                        <a:rPr lang="fr-FR" sz="1800">
                          <a:effectLst/>
                        </a:rPr>
                        <a:t> </a:t>
                      </a:r>
                      <a:endParaRPr lang="fr-FR" sz="2000">
                        <a:effectLst/>
                      </a:endParaRPr>
                    </a:p>
                    <a:p>
                      <a:pPr algn="just"/>
                      <a:r>
                        <a:rPr lang="fr-FR" sz="1500">
                          <a:effectLst/>
                        </a:rPr>
                        <a:t>2018. 52 p.</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tc>
                <a:tc>
                  <a:txBody>
                    <a:bodyPr/>
                    <a:lstStyle/>
                    <a:p>
                      <a:pPr algn="ctr"/>
                      <a:r>
                        <a:rPr lang="fr-FR" sz="1600">
                          <a:effectLst/>
                        </a:rPr>
                        <a:t>0 + 0</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tc>
                  <a:txBody>
                    <a:bodyPr/>
                    <a:lstStyle/>
                    <a:p>
                      <a:pPr algn="ctr"/>
                      <a:r>
                        <a:rPr lang="fr-FR" sz="1600">
                          <a:effectLst/>
                        </a:rPr>
                        <a:t>0</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tc>
                  <a:txBody>
                    <a:bodyPr/>
                    <a:lstStyle/>
                    <a:p>
                      <a:pPr algn="ctr"/>
                      <a:r>
                        <a:rPr lang="fr-FR" sz="1600">
                          <a:effectLst/>
                        </a:rPr>
                        <a:t>0</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tc>
                  <a:txBody>
                    <a:bodyPr/>
                    <a:lstStyle/>
                    <a:p>
                      <a:pPr algn="ctr"/>
                      <a:r>
                        <a:rPr lang="fr-FR" sz="1600">
                          <a:effectLst/>
                        </a:rPr>
                        <a:t>0</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extLst>
                  <a:ext uri="{0D108BD9-81ED-4DB2-BD59-A6C34878D82A}">
                    <a16:rowId xmlns:a16="http://schemas.microsoft.com/office/drawing/2014/main" val="2069472617"/>
                  </a:ext>
                </a:extLst>
              </a:tr>
              <a:tr h="782871">
                <a:tc>
                  <a:txBody>
                    <a:bodyPr/>
                    <a:lstStyle/>
                    <a:p>
                      <a:pPr algn="just"/>
                      <a:r>
                        <a:rPr lang="fr-FR" sz="1600">
                          <a:effectLst/>
                        </a:rPr>
                        <a:t>Schéma national HR</a:t>
                      </a:r>
                      <a:endParaRPr lang="fr-FR" sz="2000">
                        <a:effectLst/>
                      </a:endParaRPr>
                    </a:p>
                    <a:p>
                      <a:pPr algn="just"/>
                      <a:r>
                        <a:rPr lang="fr-FR" sz="1500">
                          <a:effectLst/>
                        </a:rPr>
                        <a:t>2021. 90 p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tc>
                <a:tc>
                  <a:txBody>
                    <a:bodyPr/>
                    <a:lstStyle/>
                    <a:p>
                      <a:pPr algn="ctr"/>
                      <a:r>
                        <a:rPr lang="fr-FR" sz="1600">
                          <a:effectLst/>
                        </a:rPr>
                        <a:t>0 + 2</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tc>
                  <a:txBody>
                    <a:bodyPr/>
                    <a:lstStyle/>
                    <a:p>
                      <a:pPr algn="ctr"/>
                      <a:r>
                        <a:rPr lang="fr-FR" sz="1600" dirty="0">
                          <a:effectLst/>
                        </a:rPr>
                        <a:t>0</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tc>
                  <a:txBody>
                    <a:bodyPr/>
                    <a:lstStyle/>
                    <a:p>
                      <a:pPr algn="ctr"/>
                      <a:r>
                        <a:rPr lang="fr-FR" sz="1600">
                          <a:effectLst/>
                        </a:rPr>
                        <a:t>0</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tc>
                  <a:txBody>
                    <a:bodyPr/>
                    <a:lstStyle/>
                    <a:p>
                      <a:pPr algn="ctr"/>
                      <a:r>
                        <a:rPr lang="fr-FR" sz="1600" dirty="0">
                          <a:effectLst/>
                        </a:rPr>
                        <a:t>0 + 2</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2195" marR="112195" marT="0" marB="0" anchor="ctr"/>
                </a:tc>
                <a:extLst>
                  <a:ext uri="{0D108BD9-81ED-4DB2-BD59-A6C34878D82A}">
                    <a16:rowId xmlns:a16="http://schemas.microsoft.com/office/drawing/2014/main" val="297886213"/>
                  </a:ext>
                </a:extLst>
              </a:tr>
            </a:tbl>
          </a:graphicData>
        </a:graphic>
      </p:graphicFrame>
      <p:sp>
        <p:nvSpPr>
          <p:cNvPr id="15" name="ZoneTexte 14">
            <a:extLst>
              <a:ext uri="{FF2B5EF4-FFF2-40B4-BE49-F238E27FC236}">
                <a16:creationId xmlns:a16="http://schemas.microsoft.com/office/drawing/2014/main" id="{8781A918-1727-4B29-B56F-926C71722557}"/>
              </a:ext>
            </a:extLst>
          </p:cNvPr>
          <p:cNvSpPr txBox="1"/>
          <p:nvPr/>
        </p:nvSpPr>
        <p:spPr>
          <a:xfrm>
            <a:off x="991299" y="1339592"/>
            <a:ext cx="6094602" cy="470000"/>
          </a:xfrm>
          <a:prstGeom prst="rect">
            <a:avLst/>
          </a:prstGeom>
          <a:noFill/>
        </p:spPr>
        <p:txBody>
          <a:bodyPr wrap="square">
            <a:spAutoFit/>
          </a:bodyPr>
          <a:lstStyle/>
          <a:p>
            <a:pPr marL="457200" lvl="0" indent="-457200">
              <a:lnSpc>
                <a:spcPct val="107000"/>
              </a:lnSpc>
              <a:spcBef>
                <a:spcPts val="200"/>
              </a:spcBef>
              <a:buFont typeface="+mj-lt"/>
              <a:buAutoNum type="alphaUcPeriod" startAt="2"/>
            </a:pPr>
            <a:r>
              <a:rPr lang="fr-FR" sz="2400" b="1" dirty="0">
                <a:effectLst/>
                <a:latin typeface="Calibri Light" panose="020F0302020204030204" pitchFamily="34" charset="0"/>
                <a:ea typeface="Times New Roman" panose="02020603050405020304" pitchFamily="18" charset="0"/>
                <a:cs typeface="Times New Roman" panose="02020603050405020304" pitchFamily="18" charset="0"/>
              </a:rPr>
              <a:t>Des usages variables </a:t>
            </a:r>
          </a:p>
        </p:txBody>
      </p:sp>
    </p:spTree>
    <p:extLst>
      <p:ext uri="{BB962C8B-B14F-4D97-AF65-F5344CB8AC3E}">
        <p14:creationId xmlns:p14="http://schemas.microsoft.com/office/powerpoint/2010/main" val="4013920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E7DD8C-865F-43E5-AD3A-0684A3E3F93A}"/>
              </a:ext>
            </a:extLst>
          </p:cNvPr>
          <p:cNvSpPr>
            <a:spLocks noGrp="1"/>
          </p:cNvSpPr>
          <p:nvPr>
            <p:ph type="title"/>
          </p:nvPr>
        </p:nvSpPr>
        <p:spPr/>
        <p:txBody>
          <a:bodyPr>
            <a:normAutofit/>
          </a:bodyPr>
          <a:lstStyle/>
          <a:p>
            <a:pPr marL="857250" indent="-857250">
              <a:buFont typeface="+mj-lt"/>
              <a:buAutoNum type="romanUcPeriod" startAt="2"/>
            </a:pPr>
            <a:r>
              <a:rPr lang="fr-FR" sz="3600" b="1" dirty="0"/>
              <a:t>Une notion complexe à définir et des usages variés</a:t>
            </a:r>
            <a:endParaRPr lang="fr-FR" sz="3600" dirty="0"/>
          </a:p>
        </p:txBody>
      </p:sp>
      <p:graphicFrame>
        <p:nvGraphicFramePr>
          <p:cNvPr id="6" name="Espace réservé du contenu 5">
            <a:extLst>
              <a:ext uri="{FF2B5EF4-FFF2-40B4-BE49-F238E27FC236}">
                <a16:creationId xmlns:a16="http://schemas.microsoft.com/office/drawing/2014/main" id="{2ABF5C11-4FB0-47A4-B212-1CC2D1416F4A}"/>
              </a:ext>
            </a:extLst>
          </p:cNvPr>
          <p:cNvGraphicFramePr>
            <a:graphicFrameLocks noGrp="1"/>
          </p:cNvGraphicFramePr>
          <p:nvPr>
            <p:ph idx="1"/>
            <p:extLst>
              <p:ext uri="{D42A27DB-BD31-4B8C-83A1-F6EECF244321}">
                <p14:modId xmlns:p14="http://schemas.microsoft.com/office/powerpoint/2010/main" val="3048143218"/>
              </p:ext>
            </p:extLst>
          </p:nvPr>
        </p:nvGraphicFramePr>
        <p:xfrm>
          <a:off x="1754909" y="2558474"/>
          <a:ext cx="8201892" cy="3797874"/>
        </p:xfrm>
        <a:graphic>
          <a:graphicData uri="http://schemas.openxmlformats.org/drawingml/2006/table">
            <a:tbl>
              <a:tblPr firstRow="1" firstCol="1" bandRow="1">
                <a:tableStyleId>{5C22544A-7EE6-4342-B048-85BDC9FD1C3A}</a:tableStyleId>
              </a:tblPr>
              <a:tblGrid>
                <a:gridCol w="1475023">
                  <a:extLst>
                    <a:ext uri="{9D8B030D-6E8A-4147-A177-3AD203B41FA5}">
                      <a16:colId xmlns:a16="http://schemas.microsoft.com/office/drawing/2014/main" val="3358410028"/>
                    </a:ext>
                  </a:extLst>
                </a:gridCol>
                <a:gridCol w="1597219">
                  <a:extLst>
                    <a:ext uri="{9D8B030D-6E8A-4147-A177-3AD203B41FA5}">
                      <a16:colId xmlns:a16="http://schemas.microsoft.com/office/drawing/2014/main" val="1744917239"/>
                    </a:ext>
                  </a:extLst>
                </a:gridCol>
                <a:gridCol w="1482824">
                  <a:extLst>
                    <a:ext uri="{9D8B030D-6E8A-4147-A177-3AD203B41FA5}">
                      <a16:colId xmlns:a16="http://schemas.microsoft.com/office/drawing/2014/main" val="3949612870"/>
                    </a:ext>
                  </a:extLst>
                </a:gridCol>
                <a:gridCol w="1893611">
                  <a:extLst>
                    <a:ext uri="{9D8B030D-6E8A-4147-A177-3AD203B41FA5}">
                      <a16:colId xmlns:a16="http://schemas.microsoft.com/office/drawing/2014/main" val="572010400"/>
                    </a:ext>
                  </a:extLst>
                </a:gridCol>
                <a:gridCol w="1753215">
                  <a:extLst>
                    <a:ext uri="{9D8B030D-6E8A-4147-A177-3AD203B41FA5}">
                      <a16:colId xmlns:a16="http://schemas.microsoft.com/office/drawing/2014/main" val="174186950"/>
                    </a:ext>
                  </a:extLst>
                </a:gridCol>
              </a:tblGrid>
              <a:tr h="404029">
                <a:tc>
                  <a:txBody>
                    <a:bodyPr/>
                    <a:lstStyle/>
                    <a:p>
                      <a:pPr algn="just"/>
                      <a:r>
                        <a:rPr lang="fr-FR" sz="1000">
                          <a:effectLst/>
                        </a:rPr>
                        <a:t> </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FR" sz="1000">
                          <a:effectLst/>
                        </a:rPr>
                        <a:t>Comportement (s)</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FR" sz="1000" dirty="0">
                          <a:effectLst/>
                        </a:rPr>
                        <a:t>Troubles du comportement</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FR" sz="1000">
                          <a:effectLst/>
                        </a:rPr>
                        <a:t>Comportement(s) défis</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FR" sz="1000">
                          <a:effectLst/>
                        </a:rPr>
                        <a:t>Comportements problèmes</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34184259"/>
                  </a:ext>
                </a:extLst>
              </a:tr>
              <a:tr h="404029">
                <a:tc>
                  <a:txBody>
                    <a:bodyPr/>
                    <a:lstStyle/>
                    <a:p>
                      <a:pPr algn="just"/>
                      <a:r>
                        <a:rPr lang="fr-FR" sz="1000">
                          <a:effectLst/>
                        </a:rPr>
                        <a:t>INSERM HR</a:t>
                      </a:r>
                      <a:r>
                        <a:rPr lang="fr-FR" sz="1100">
                          <a:effectLst/>
                        </a:rPr>
                        <a:t> </a:t>
                      </a:r>
                      <a:r>
                        <a:rPr lang="fr-FR" sz="900">
                          <a:effectLst/>
                        </a:rPr>
                        <a:t>2013, 420 p</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FR" sz="1000">
                          <a:effectLst/>
                        </a:rPr>
                        <a:t>58 + 53</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23</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4</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0</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12906270"/>
                  </a:ext>
                </a:extLst>
              </a:tr>
              <a:tr h="383828">
                <a:tc>
                  <a:txBody>
                    <a:bodyPr/>
                    <a:lstStyle/>
                    <a:p>
                      <a:pPr algn="just"/>
                      <a:r>
                        <a:rPr lang="fr-FR" sz="1000">
                          <a:effectLst/>
                        </a:rPr>
                        <a:t>Jacob. </a:t>
                      </a:r>
                      <a:endParaRPr lang="fr-FR" sz="1200">
                        <a:effectLst/>
                      </a:endParaRPr>
                    </a:p>
                    <a:p>
                      <a:pPr algn="just"/>
                      <a:r>
                        <a:rPr lang="fr-FR" sz="900">
                          <a:effectLst/>
                        </a:rPr>
                        <a:t>2013. 265 p </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FR" sz="1000">
                          <a:effectLst/>
                        </a:rPr>
                        <a:t>9 + 7</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0</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0 + 0</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0 +0</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587364"/>
                  </a:ext>
                </a:extLst>
              </a:tr>
              <a:tr h="404029">
                <a:tc>
                  <a:txBody>
                    <a:bodyPr/>
                    <a:lstStyle/>
                    <a:p>
                      <a:pPr algn="just"/>
                      <a:r>
                        <a:rPr lang="fr-FR" sz="1000">
                          <a:effectLst/>
                        </a:rPr>
                        <a:t>Piveteau.</a:t>
                      </a:r>
                      <a:r>
                        <a:rPr lang="fr-FR" sz="1100">
                          <a:effectLst/>
                        </a:rPr>
                        <a:t> </a:t>
                      </a:r>
                      <a:r>
                        <a:rPr lang="fr-FR" sz="900">
                          <a:effectLst/>
                        </a:rPr>
                        <a:t>2014. 96 p</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FR" sz="1000">
                          <a:effectLst/>
                        </a:rPr>
                        <a:t>9 + 20</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4</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0 + 6</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0 + 8</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73471313"/>
                  </a:ext>
                </a:extLst>
              </a:tr>
              <a:tr h="565641">
                <a:tc>
                  <a:txBody>
                    <a:bodyPr/>
                    <a:lstStyle/>
                    <a:p>
                      <a:pPr algn="just"/>
                      <a:r>
                        <a:rPr lang="fr-FR" sz="1000">
                          <a:effectLst/>
                        </a:rPr>
                        <a:t>ANESM RBP. </a:t>
                      </a:r>
                      <a:r>
                        <a:rPr lang="fr-FR" sz="900">
                          <a:effectLst/>
                        </a:rPr>
                        <a:t>Cadrage </a:t>
                      </a:r>
                      <a:endParaRPr lang="fr-FR" sz="1200">
                        <a:effectLst/>
                      </a:endParaRPr>
                    </a:p>
                    <a:p>
                      <a:pPr algn="just"/>
                      <a:r>
                        <a:rPr lang="fr-FR" sz="900">
                          <a:effectLst/>
                        </a:rPr>
                        <a:t>2014. 19 p </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FR" sz="1000">
                          <a:effectLst/>
                        </a:rPr>
                        <a:t>34 +74</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9</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0 + 0</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16 + 64</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439975"/>
                  </a:ext>
                </a:extLst>
              </a:tr>
              <a:tr h="444432">
                <a:tc>
                  <a:txBody>
                    <a:bodyPr/>
                    <a:lstStyle/>
                    <a:p>
                      <a:pPr algn="just"/>
                      <a:r>
                        <a:rPr lang="fr-FR" sz="1000">
                          <a:effectLst/>
                        </a:rPr>
                        <a:t>INSERM DI</a:t>
                      </a:r>
                      <a:r>
                        <a:rPr lang="fr-FR" sz="1100">
                          <a:effectLst/>
                        </a:rPr>
                        <a:t> </a:t>
                      </a:r>
                      <a:r>
                        <a:rPr lang="fr-FR" sz="900">
                          <a:effectLst/>
                        </a:rPr>
                        <a:t>2016.  1145 p</a:t>
                      </a:r>
                      <a:r>
                        <a:rPr lang="fr-FR" sz="1100">
                          <a:effectLst/>
                        </a:rPr>
                        <a:t> </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FR" sz="1000">
                          <a:effectLst/>
                        </a:rPr>
                        <a:t>544 + 336</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107</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48</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7</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84352930"/>
                  </a:ext>
                </a:extLst>
              </a:tr>
              <a:tr h="424230">
                <a:tc>
                  <a:txBody>
                    <a:bodyPr/>
                    <a:lstStyle/>
                    <a:p>
                      <a:pPr algn="just"/>
                      <a:r>
                        <a:rPr lang="fr-FR" sz="1000">
                          <a:effectLst/>
                        </a:rPr>
                        <a:t>ANESM RBPP</a:t>
                      </a:r>
                      <a:endParaRPr lang="fr-FR" sz="1200">
                        <a:effectLst/>
                      </a:endParaRPr>
                    </a:p>
                    <a:p>
                      <a:pPr algn="just"/>
                      <a:r>
                        <a:rPr lang="fr-FR" sz="900">
                          <a:effectLst/>
                        </a:rPr>
                        <a:t>2016. 154 p.</a:t>
                      </a:r>
                      <a:r>
                        <a:rPr lang="fr-FR" sz="1100">
                          <a:effectLst/>
                        </a:rPr>
                        <a:t> </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FR" sz="1000">
                          <a:effectLst/>
                        </a:rPr>
                        <a:t>174 + 710</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11</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0 + 2</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66 +391</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00477208"/>
                  </a:ext>
                </a:extLst>
              </a:tr>
              <a:tr h="383828">
                <a:tc>
                  <a:txBody>
                    <a:bodyPr/>
                    <a:lstStyle/>
                    <a:p>
                      <a:pPr algn="just"/>
                      <a:r>
                        <a:rPr lang="fr-FR" sz="1000" dirty="0">
                          <a:effectLst/>
                        </a:rPr>
                        <a:t>IGAS. ITEP</a:t>
                      </a:r>
                      <a:endParaRPr lang="fr-FR" sz="1200" dirty="0">
                        <a:effectLst/>
                      </a:endParaRPr>
                    </a:p>
                    <a:p>
                      <a:pPr algn="just"/>
                      <a:r>
                        <a:rPr lang="fr-FR" sz="900" dirty="0">
                          <a:effectLst/>
                        </a:rPr>
                        <a:t>2018. 277 p.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FR" sz="1000">
                          <a:effectLst/>
                        </a:rPr>
                        <a:t>46 + 6</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34</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0</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0</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71568088"/>
                  </a:ext>
                </a:extLst>
              </a:tr>
              <a:tr h="383828">
                <a:tc>
                  <a:txBody>
                    <a:bodyPr/>
                    <a:lstStyle/>
                    <a:p>
                      <a:pPr algn="just"/>
                      <a:r>
                        <a:rPr lang="fr-FR" sz="1000">
                          <a:effectLst/>
                        </a:rPr>
                        <a:t>Lacau </a:t>
                      </a:r>
                      <a:endParaRPr lang="fr-FR" sz="1200">
                        <a:effectLst/>
                      </a:endParaRPr>
                    </a:p>
                    <a:p>
                      <a:pPr algn="just"/>
                      <a:r>
                        <a:rPr lang="fr-FR" sz="900">
                          <a:effectLst/>
                        </a:rPr>
                        <a:t>2018. 158 p </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fr-FR" sz="1000">
                          <a:effectLst/>
                        </a:rPr>
                        <a:t>237 + 85</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159</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a:effectLst/>
                        </a:rPr>
                        <a:t>1 +7</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fr-FR" sz="1000" dirty="0">
                          <a:effectLst/>
                        </a:rPr>
                        <a:t>1+11</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98999762"/>
                  </a:ext>
                </a:extLst>
              </a:tr>
            </a:tbl>
          </a:graphicData>
        </a:graphic>
      </p:graphicFrame>
      <p:sp>
        <p:nvSpPr>
          <p:cNvPr id="4" name="Espace réservé du pied de page 3">
            <a:extLst>
              <a:ext uri="{FF2B5EF4-FFF2-40B4-BE49-F238E27FC236}">
                <a16:creationId xmlns:a16="http://schemas.microsoft.com/office/drawing/2014/main" id="{D1E722E8-0A39-438D-BDB9-C53DB575E217}"/>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8FAFAB93-033D-4DB4-96E2-39D0104BEEB1}"/>
              </a:ext>
            </a:extLst>
          </p:cNvPr>
          <p:cNvSpPr>
            <a:spLocks noGrp="1"/>
          </p:cNvSpPr>
          <p:nvPr>
            <p:ph type="sldNum" sz="quarter" idx="12"/>
          </p:nvPr>
        </p:nvSpPr>
        <p:spPr/>
        <p:txBody>
          <a:bodyPr/>
          <a:lstStyle/>
          <a:p>
            <a:fld id="{B2E1351E-70F2-415C-B47A-B033F105B283}" type="slidenum">
              <a:rPr lang="fr-FR" smtClean="0"/>
              <a:t>12</a:t>
            </a:fld>
            <a:endParaRPr lang="fr-FR"/>
          </a:p>
        </p:txBody>
      </p:sp>
      <p:sp>
        <p:nvSpPr>
          <p:cNvPr id="7" name="Rectangle 1">
            <a:extLst>
              <a:ext uri="{FF2B5EF4-FFF2-40B4-BE49-F238E27FC236}">
                <a16:creationId xmlns:a16="http://schemas.microsoft.com/office/drawing/2014/main" id="{184A08EC-AB2B-40B5-8D9F-343C9D30C67F}"/>
              </a:ext>
            </a:extLst>
          </p:cNvPr>
          <p:cNvSpPr>
            <a:spLocks noChangeArrowheads="1"/>
          </p:cNvSpPr>
          <p:nvPr/>
        </p:nvSpPr>
        <p:spPr bwMode="auto">
          <a:xfrm>
            <a:off x="2745509" y="2075967"/>
            <a:ext cx="521020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333333"/>
                </a:solidFill>
                <a:effectLst/>
                <a:latin typeface="Verdana" panose="020B0604030504040204" pitchFamily="34" charset="0"/>
                <a:ea typeface="Times New Roman" panose="02020603050405020304" pitchFamily="18" charset="0"/>
                <a:cs typeface="Calibri" panose="020F0502020204030204" pitchFamily="34" charset="0"/>
              </a:rPr>
              <a:t>Tableau 2 : Les mots utilisés dans les expertises et les rapports  </a:t>
            </a:r>
            <a:endParaRPr kumimoji="0" lang="fr-FR" altLang="fr-FR"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87613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8E5B87-6A8A-43B9-B6AA-20DF953DDF33}"/>
              </a:ext>
            </a:extLst>
          </p:cNvPr>
          <p:cNvSpPr>
            <a:spLocks noGrp="1"/>
          </p:cNvSpPr>
          <p:nvPr>
            <p:ph type="title"/>
          </p:nvPr>
        </p:nvSpPr>
        <p:spPr/>
        <p:txBody>
          <a:bodyPr>
            <a:normAutofit/>
          </a:bodyPr>
          <a:lstStyle/>
          <a:p>
            <a:pPr marL="857250" indent="-857250">
              <a:buFont typeface="+mj-lt"/>
              <a:buAutoNum type="romanUcPeriod" startAt="3"/>
            </a:pPr>
            <a:r>
              <a:rPr lang="fr-FR" sz="3600" b="1" dirty="0"/>
              <a:t>Une notion transversale ? </a:t>
            </a:r>
            <a:endParaRPr lang="fr-FR" sz="3600" dirty="0"/>
          </a:p>
        </p:txBody>
      </p:sp>
      <p:sp>
        <p:nvSpPr>
          <p:cNvPr id="3" name="Espace réservé du contenu 2">
            <a:extLst>
              <a:ext uri="{FF2B5EF4-FFF2-40B4-BE49-F238E27FC236}">
                <a16:creationId xmlns:a16="http://schemas.microsoft.com/office/drawing/2014/main" id="{68EAB400-19FF-4AD0-8A2F-3F416BAC5225}"/>
              </a:ext>
            </a:extLst>
          </p:cNvPr>
          <p:cNvSpPr>
            <a:spLocks noGrp="1"/>
          </p:cNvSpPr>
          <p:nvPr>
            <p:ph idx="1"/>
          </p:nvPr>
        </p:nvSpPr>
        <p:spPr>
          <a:xfrm>
            <a:off x="838200" y="1484851"/>
            <a:ext cx="10515600" cy="4692112"/>
          </a:xfrm>
        </p:spPr>
        <p:txBody>
          <a:bodyPr/>
          <a:lstStyle/>
          <a:p>
            <a:pPr marL="457200" indent="-457200">
              <a:buFont typeface="+mj-lt"/>
              <a:buAutoNum type="alphaUcPeriod"/>
            </a:pPr>
            <a:r>
              <a:rPr lang="fr-FR" sz="2400" dirty="0">
                <a:effectLst/>
                <a:ea typeface="Calibri" panose="020F0502020204030204" pitchFamily="34" charset="0"/>
                <a:cs typeface="Times New Roman" panose="02020603050405020304" pitchFamily="18" charset="0"/>
              </a:rPr>
              <a:t>Les personnes concernées </a:t>
            </a:r>
          </a:p>
          <a:p>
            <a:pPr marL="0" indent="0" algn="just">
              <a:buNone/>
            </a:pPr>
            <a:r>
              <a:rPr lang="fr-FR" sz="1800" dirty="0">
                <a:effectLst/>
                <a:latin typeface="Verdana" panose="020B0604030504040204" pitchFamily="34" charset="0"/>
                <a:ea typeface="Calibri" panose="020F0502020204030204" pitchFamily="34" charset="0"/>
                <a:cs typeface="Times New Roman" panose="02020603050405020304" pitchFamily="18" charset="0"/>
              </a:rPr>
              <a:t>Dans le cadrage de la RBPP l’ANESM apporte des éléments de réponse : « </a:t>
            </a:r>
            <a:r>
              <a:rPr lang="fr-FR" sz="1800" i="1" dirty="0">
                <a:effectLst/>
                <a:latin typeface="Verdana" panose="020B0604030504040204" pitchFamily="34" charset="0"/>
                <a:ea typeface="Calibri" panose="020F0502020204030204" pitchFamily="34" charset="0"/>
                <a:cs typeface="Calibri" panose="020F0502020204030204" pitchFamily="34" charset="0"/>
              </a:rPr>
              <a:t>Principalement mis en évidence et étudiés dans le champ de l’autisme, les « comportements problèmes» ne concernent pas uniquement ce handicap. Une première lecture de la littérature et des travaux des experts produits postérieurement à 2010</a:t>
            </a:r>
            <a:r>
              <a:rPr lang="fr-FR" sz="1800" i="1" dirty="0">
                <a:effectLst/>
                <a:latin typeface="Verdana" panose="020B0604030504040204" pitchFamily="34" charset="0"/>
                <a:ea typeface="Calibri" panose="020F0502020204030204" pitchFamily="34" charset="0"/>
                <a:cs typeface="Times New Roman" panose="02020603050405020304" pitchFamily="18" charset="0"/>
              </a:rPr>
              <a:t> </a:t>
            </a:r>
            <a:r>
              <a:rPr lang="fr-FR" sz="1800" i="1" dirty="0">
                <a:effectLst/>
                <a:latin typeface="Verdana" panose="020B0604030504040204" pitchFamily="34" charset="0"/>
                <a:ea typeface="Calibri" panose="020F0502020204030204" pitchFamily="34" charset="0"/>
                <a:cs typeface="Calibri" panose="020F0502020204030204" pitchFamily="34" charset="0"/>
              </a:rPr>
              <a:t>permet en effet de constater que la thématique s’est élargie à d’autres troubles que ceux présentés</a:t>
            </a:r>
            <a:r>
              <a:rPr lang="fr-FR" sz="1800" i="1" dirty="0">
                <a:effectLst/>
                <a:latin typeface="Verdana" panose="020B0604030504040204" pitchFamily="34" charset="0"/>
                <a:ea typeface="Calibri" panose="020F0502020204030204" pitchFamily="34" charset="0"/>
                <a:cs typeface="Times New Roman" panose="02020603050405020304" pitchFamily="18" charset="0"/>
              </a:rPr>
              <a:t> </a:t>
            </a:r>
            <a:r>
              <a:rPr lang="fr-FR" sz="1800" i="1" dirty="0">
                <a:effectLst/>
                <a:latin typeface="Verdana" panose="020B0604030504040204" pitchFamily="34" charset="0"/>
                <a:ea typeface="Calibri" panose="020F0502020204030204" pitchFamily="34" charset="0"/>
                <a:cs typeface="Calibri" panose="020F0502020204030204" pitchFamily="34" charset="0"/>
              </a:rPr>
              <a:t>par les personnes atteintes d’un trouble du spectre autistique (TSA).</a:t>
            </a:r>
            <a:r>
              <a:rPr lang="fr-FR" sz="1800" i="1" dirty="0">
                <a:effectLst/>
                <a:latin typeface="Verdana" panose="020B0604030504040204" pitchFamily="34" charset="0"/>
                <a:ea typeface="Calibri" panose="020F0502020204030204" pitchFamily="34" charset="0"/>
                <a:cs typeface="Times New Roman" panose="02020603050405020304" pitchFamily="18" charset="0"/>
              </a:rPr>
              <a:t> </a:t>
            </a:r>
            <a:r>
              <a:rPr lang="fr-FR" sz="1800" i="1" dirty="0">
                <a:effectLst/>
                <a:latin typeface="Verdana" panose="020B0604030504040204" pitchFamily="34" charset="0"/>
                <a:ea typeface="Calibri" panose="020F0502020204030204" pitchFamily="34" charset="0"/>
                <a:cs typeface="Calibri" panose="020F0502020204030204" pitchFamily="34" charset="0"/>
              </a:rPr>
              <a:t>Sont ainsi concernées par les « comportements</a:t>
            </a:r>
            <a:r>
              <a:rPr lang="fr-FR" sz="1800" i="1" dirty="0">
                <a:effectLst/>
                <a:latin typeface="Cambria Math" panose="02040503050406030204" pitchFamily="18" charset="0"/>
                <a:ea typeface="Calibri" panose="020F0502020204030204" pitchFamily="34" charset="0"/>
                <a:cs typeface="Cambria Math" panose="02040503050406030204" pitchFamily="18" charset="0"/>
              </a:rPr>
              <a:t>‐</a:t>
            </a:r>
            <a:r>
              <a:rPr lang="fr-FR" sz="1800" i="1" dirty="0">
                <a:effectLst/>
                <a:latin typeface="Verdana" panose="020B0604030504040204" pitchFamily="34" charset="0"/>
                <a:ea typeface="Calibri" panose="020F0502020204030204" pitchFamily="34" charset="0"/>
                <a:cs typeface="Calibri" panose="020F0502020204030204" pitchFamily="34" charset="0"/>
              </a:rPr>
              <a:t>probl</a:t>
            </a:r>
            <a:r>
              <a:rPr lang="fr-FR" sz="1800" i="1" dirty="0">
                <a:effectLst/>
                <a:latin typeface="Verdana" panose="020B0604030504040204" pitchFamily="34" charset="0"/>
                <a:ea typeface="Calibri" panose="020F0502020204030204" pitchFamily="34" charset="0"/>
                <a:cs typeface="Verdana" panose="020B0604030504040204" pitchFamily="34" charset="0"/>
              </a:rPr>
              <a:t>è</a:t>
            </a:r>
            <a:r>
              <a:rPr lang="fr-FR" sz="1800" i="1" dirty="0">
                <a:effectLst/>
                <a:latin typeface="Verdana" panose="020B0604030504040204" pitchFamily="34" charset="0"/>
                <a:ea typeface="Calibri" panose="020F0502020204030204" pitchFamily="34" charset="0"/>
                <a:cs typeface="Calibri" panose="020F0502020204030204" pitchFamily="34" charset="0"/>
              </a:rPr>
              <a:t>mes </a:t>
            </a:r>
            <a:r>
              <a:rPr lang="fr-FR" sz="1800" i="1" dirty="0">
                <a:effectLst/>
                <a:latin typeface="Verdana" panose="020B0604030504040204" pitchFamily="34" charset="0"/>
                <a:ea typeface="Calibri" panose="020F0502020204030204" pitchFamily="34" charset="0"/>
                <a:cs typeface="Verdana" panose="020B0604030504040204" pitchFamily="34" charset="0"/>
              </a:rPr>
              <a:t>»</a:t>
            </a:r>
            <a:r>
              <a:rPr lang="fr-FR" sz="1800" i="1" dirty="0">
                <a:effectLst/>
                <a:latin typeface="Verdana" panose="020B0604030504040204" pitchFamily="34" charset="0"/>
                <a:ea typeface="Calibri" panose="020F0502020204030204" pitchFamily="34" charset="0"/>
                <a:cs typeface="Calibri" panose="020F0502020204030204" pitchFamily="34" charset="0"/>
              </a:rPr>
              <a:t>, les personnes avec un handicap</a:t>
            </a:r>
            <a:r>
              <a:rPr lang="fr-FR" sz="1800" i="1" dirty="0">
                <a:effectLst/>
                <a:latin typeface="Verdana" panose="020B0604030504040204" pitchFamily="34" charset="0"/>
                <a:ea typeface="Calibri" panose="020F0502020204030204" pitchFamily="34" charset="0"/>
                <a:cs typeface="Times New Roman" panose="02020603050405020304" pitchFamily="18" charset="0"/>
              </a:rPr>
              <a:t> </a:t>
            </a:r>
            <a:r>
              <a:rPr lang="fr-FR" sz="1800" i="1" dirty="0">
                <a:effectLst/>
                <a:latin typeface="Verdana" panose="020B0604030504040204" pitchFamily="34" charset="0"/>
                <a:ea typeface="Calibri" panose="020F0502020204030204" pitchFamily="34" charset="0"/>
                <a:cs typeface="Calibri" panose="020F0502020204030204" pitchFamily="34" charset="0"/>
              </a:rPr>
              <a:t>complexe et/ou rare et/ou combinant plusieurs déficiences. Parmi ces personnes concernées,</a:t>
            </a:r>
            <a:r>
              <a:rPr lang="fr-FR" sz="1800" i="1" dirty="0">
                <a:effectLst/>
                <a:latin typeface="Verdana" panose="020B0604030504040204" pitchFamily="34" charset="0"/>
                <a:ea typeface="Calibri" panose="020F0502020204030204" pitchFamily="34" charset="0"/>
                <a:cs typeface="Times New Roman" panose="02020603050405020304" pitchFamily="18" charset="0"/>
              </a:rPr>
              <a:t> </a:t>
            </a:r>
            <a:r>
              <a:rPr lang="fr-FR" sz="1800" i="1" dirty="0">
                <a:effectLst/>
                <a:latin typeface="Verdana" panose="020B0604030504040204" pitchFamily="34" charset="0"/>
                <a:ea typeface="Calibri" panose="020F0502020204030204" pitchFamily="34" charset="0"/>
                <a:cs typeface="Calibri" panose="020F0502020204030204" pitchFamily="34" charset="0"/>
              </a:rPr>
              <a:t>certaines n’ont par ailleurs pas accès aux canaux usuels de communication et le « comportement-problème» devient pour elles un mode d’expression</a:t>
            </a:r>
            <a:r>
              <a:rPr lang="fr-FR" sz="1800" dirty="0">
                <a:effectLst/>
                <a:latin typeface="Verdana" panose="020B0604030504040204" pitchFamily="34" charset="0"/>
                <a:ea typeface="Calibri" panose="020F0502020204030204" pitchFamily="34" charset="0"/>
                <a:cs typeface="Calibri" panose="020F0502020204030204" pitchFamily="34" charset="0"/>
              </a:rPr>
              <a:t>. </a:t>
            </a:r>
            <a:r>
              <a:rPr lang="fr-FR" sz="1200" dirty="0">
                <a:effectLst/>
                <a:ea typeface="Calibri" panose="020F0502020204030204" pitchFamily="34" charset="0"/>
                <a:cs typeface="Calibri" panose="020F0502020204030204" pitchFamily="34" charset="0"/>
              </a:rPr>
              <a:t>(ANESM, 2014)</a:t>
            </a:r>
            <a:endParaRPr lang="fr-FR" sz="1200" dirty="0">
              <a:effectLst/>
              <a:ea typeface="Calibri" panose="020F0502020204030204" pitchFamily="34" charset="0"/>
              <a:cs typeface="Times New Roman" panose="02020603050405020304" pitchFamily="18" charset="0"/>
            </a:endParaRPr>
          </a:p>
          <a:p>
            <a:pPr marL="457200" indent="-457200">
              <a:buFont typeface="+mj-lt"/>
              <a:buAutoNum type="alphaUcPeriod" startAt="2"/>
            </a:pPr>
            <a:r>
              <a:rPr lang="fr-FR" sz="2400" dirty="0">
                <a:cs typeface="Times New Roman" panose="02020603050405020304" pitchFamily="18" charset="0"/>
              </a:rPr>
              <a:t>« Prévalences » </a:t>
            </a:r>
          </a:p>
          <a:p>
            <a:pPr marL="0" indent="0" algn="just">
              <a:buNone/>
            </a:pPr>
            <a:r>
              <a:rPr lang="fr-FR" sz="1800" dirty="0">
                <a:effectLst/>
                <a:latin typeface="Verdana" panose="020B0604030504040204" pitchFamily="34" charset="0"/>
                <a:ea typeface="Calibri" panose="020F0502020204030204" pitchFamily="34" charset="0"/>
                <a:cs typeface="Times New Roman" panose="02020603050405020304" pitchFamily="18" charset="0"/>
              </a:rPr>
              <a:t>« </a:t>
            </a:r>
            <a:r>
              <a:rPr lang="fr-FR" sz="1800" i="1" dirty="0">
                <a:effectLst/>
                <a:latin typeface="Verdana" panose="020B0604030504040204" pitchFamily="34" charset="0"/>
                <a:ea typeface="Calibri" panose="020F0502020204030204" pitchFamily="34" charset="0"/>
                <a:cs typeface="Times New Roman" panose="02020603050405020304" pitchFamily="18" charset="0"/>
              </a:rPr>
              <a:t>Environ une personne sur mille présente une déficience intellectuelle sévère qui s’accompagne de comportements-défis comme l’agressivité, l’automutilation ou une tendance à la destruction</a:t>
            </a:r>
            <a:r>
              <a:rPr lang="fr-FR" sz="1800" dirty="0">
                <a:effectLst/>
                <a:latin typeface="Verdana" panose="020B0604030504040204" pitchFamily="34" charset="0"/>
                <a:ea typeface="Calibri" panose="020F0502020204030204" pitchFamily="34" charset="0"/>
                <a:cs typeface="Times New Roman" panose="02020603050405020304" pitchFamily="18" charset="0"/>
              </a:rPr>
              <a:t> ». </a:t>
            </a:r>
            <a:r>
              <a:rPr lang="fr-FR" sz="1200" dirty="0">
                <a:effectLst/>
                <a:ea typeface="Calibri" panose="020F0502020204030204" pitchFamily="34" charset="0"/>
                <a:cs typeface="Times New Roman" panose="02020603050405020304" pitchFamily="18" charset="0"/>
              </a:rPr>
              <a:t>(</a:t>
            </a:r>
            <a:r>
              <a:rPr lang="fr-FR" sz="1200" dirty="0" err="1">
                <a:effectLst/>
                <a:ea typeface="Calibri" panose="020F0502020204030204" pitchFamily="34" charset="0"/>
                <a:cs typeface="Times New Roman" panose="02020603050405020304" pitchFamily="18" charset="0"/>
              </a:rPr>
              <a:t>Einfeld</a:t>
            </a:r>
            <a:r>
              <a:rPr lang="fr-FR" sz="1200" dirty="0">
                <a:effectLst/>
                <a:ea typeface="Calibri" panose="020F0502020204030204" pitchFamily="34" charset="0"/>
                <a:cs typeface="Times New Roman" panose="02020603050405020304" pitchFamily="18" charset="0"/>
              </a:rPr>
              <a:t>, Emerson, 2016, p 11). </a:t>
            </a:r>
          </a:p>
          <a:p>
            <a:endParaRPr lang="fr-FR" dirty="0"/>
          </a:p>
        </p:txBody>
      </p:sp>
      <p:sp>
        <p:nvSpPr>
          <p:cNvPr id="4" name="Espace réservé du pied de page 3">
            <a:extLst>
              <a:ext uri="{FF2B5EF4-FFF2-40B4-BE49-F238E27FC236}">
                <a16:creationId xmlns:a16="http://schemas.microsoft.com/office/drawing/2014/main" id="{7A5F710A-2023-4FBE-B89D-C2FC688EEE15}"/>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4D172E9B-20EE-4B52-A6FC-A38B421B809F}"/>
              </a:ext>
            </a:extLst>
          </p:cNvPr>
          <p:cNvSpPr>
            <a:spLocks noGrp="1"/>
          </p:cNvSpPr>
          <p:nvPr>
            <p:ph type="sldNum" sz="quarter" idx="12"/>
          </p:nvPr>
        </p:nvSpPr>
        <p:spPr/>
        <p:txBody>
          <a:bodyPr/>
          <a:lstStyle/>
          <a:p>
            <a:fld id="{B2E1351E-70F2-415C-B47A-B033F105B283}" type="slidenum">
              <a:rPr lang="fr-FR" smtClean="0"/>
              <a:t>13</a:t>
            </a:fld>
            <a:endParaRPr lang="fr-FR"/>
          </a:p>
        </p:txBody>
      </p:sp>
    </p:spTree>
    <p:extLst>
      <p:ext uri="{BB962C8B-B14F-4D97-AF65-F5344CB8AC3E}">
        <p14:creationId xmlns:p14="http://schemas.microsoft.com/office/powerpoint/2010/main" val="711060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64C3D2-E0EE-4FD3-93B0-EA35DD854F56}"/>
              </a:ext>
            </a:extLst>
          </p:cNvPr>
          <p:cNvSpPr>
            <a:spLocks noGrp="1"/>
          </p:cNvSpPr>
          <p:nvPr>
            <p:ph type="title"/>
          </p:nvPr>
        </p:nvSpPr>
        <p:spPr/>
        <p:txBody>
          <a:bodyPr>
            <a:normAutofit/>
          </a:bodyPr>
          <a:lstStyle/>
          <a:p>
            <a:pPr marL="857250" indent="-857250">
              <a:buFont typeface="+mj-lt"/>
              <a:buAutoNum type="romanUcPeriod" startAt="3"/>
            </a:pPr>
            <a:r>
              <a:rPr lang="fr-FR" sz="3600" b="1" dirty="0"/>
              <a:t>Une notion transversale ? </a:t>
            </a:r>
            <a:endParaRPr lang="fr-FR" sz="3600" dirty="0"/>
          </a:p>
        </p:txBody>
      </p:sp>
      <p:sp>
        <p:nvSpPr>
          <p:cNvPr id="3" name="Espace réservé du contenu 2">
            <a:extLst>
              <a:ext uri="{FF2B5EF4-FFF2-40B4-BE49-F238E27FC236}">
                <a16:creationId xmlns:a16="http://schemas.microsoft.com/office/drawing/2014/main" id="{F0E485C4-BC22-4800-B422-B5CAA822CE4C}"/>
              </a:ext>
            </a:extLst>
          </p:cNvPr>
          <p:cNvSpPr>
            <a:spLocks noGrp="1"/>
          </p:cNvSpPr>
          <p:nvPr>
            <p:ph idx="1"/>
          </p:nvPr>
        </p:nvSpPr>
        <p:spPr/>
        <p:txBody>
          <a:bodyPr>
            <a:normAutofit/>
          </a:bodyPr>
          <a:lstStyle/>
          <a:p>
            <a:pPr marL="0" indent="0">
              <a:buNone/>
            </a:pPr>
            <a:r>
              <a:rPr lang="fr-FR" sz="1800" dirty="0"/>
              <a:t>« Il s’avère : </a:t>
            </a:r>
          </a:p>
          <a:p>
            <a:pPr marL="0" indent="0">
              <a:buNone/>
            </a:pPr>
            <a:r>
              <a:rPr lang="fr-FR" sz="1800" dirty="0"/>
              <a:t>	- que les hommes sont plus enclins que les femmes à présenter des comportements-défis.</a:t>
            </a:r>
          </a:p>
          <a:p>
            <a:pPr marL="0" indent="0">
              <a:buNone/>
            </a:pPr>
            <a:r>
              <a:rPr lang="fr-FR" sz="1800" dirty="0"/>
              <a:t>	- que l’âge est un facteur aggravant, avec une période cruciale entre 15 et 34 ans </a:t>
            </a:r>
          </a:p>
          <a:p>
            <a:pPr marL="0" indent="0">
              <a:buNone/>
            </a:pPr>
            <a:r>
              <a:rPr lang="fr-FR" sz="1800" dirty="0"/>
              <a:t>	- que, plus la déficience est sévère, plus il y a  de probabilité que la personne présente des 	comportements problèmes. </a:t>
            </a:r>
          </a:p>
          <a:p>
            <a:pPr marL="0" indent="0">
              <a:buNone/>
            </a:pPr>
            <a:r>
              <a:rPr lang="fr-FR" sz="1800" dirty="0"/>
              <a:t>	- qu’il en est de même pour le  degré de communication </a:t>
            </a:r>
          </a:p>
          <a:p>
            <a:pPr marL="0" indent="0" algn="just">
              <a:buNone/>
            </a:pPr>
            <a:r>
              <a:rPr lang="fr-FR" sz="1800" dirty="0"/>
              <a:t>	- qu’il y a également corrélation entre présence de comportements-défis et probabilité de vivre en 	milieu d’accueil à caractère institutionnel (ou groupe de vie plus important) ou restrictif, facteur 	covariant probablement également avec le degré de déficience intellectuelle. </a:t>
            </a:r>
          </a:p>
          <a:p>
            <a:pPr marL="0" indent="0" algn="ctr">
              <a:buNone/>
            </a:pPr>
            <a:r>
              <a:rPr lang="fr-FR" sz="1200" dirty="0"/>
              <a:t>                                                                                                                                                                                                             (</a:t>
            </a:r>
            <a:r>
              <a:rPr lang="fr-FR" sz="1200" dirty="0" err="1"/>
              <a:t>Willaye</a:t>
            </a:r>
            <a:r>
              <a:rPr lang="fr-FR" sz="1200" dirty="0"/>
              <a:t>, </a:t>
            </a:r>
            <a:r>
              <a:rPr lang="fr-FR" sz="1200" dirty="0" err="1"/>
              <a:t>Magerotte</a:t>
            </a:r>
            <a:r>
              <a:rPr lang="fr-FR" sz="1200" dirty="0"/>
              <a:t>, p 41). </a:t>
            </a:r>
          </a:p>
          <a:p>
            <a:pPr marL="0" indent="0" algn="ctr">
              <a:buNone/>
            </a:pPr>
            <a:endParaRPr lang="fr-FR" sz="1200" dirty="0"/>
          </a:p>
          <a:p>
            <a:pPr marL="0" indent="0" algn="just">
              <a:buNone/>
            </a:pPr>
            <a:r>
              <a:rPr lang="fr-FR" sz="1800" dirty="0"/>
              <a:t>- Les enquêtes ES- Handicap de la DREES appréhendent les « incapacités. </a:t>
            </a:r>
            <a:r>
              <a:rPr lang="fr-FR" sz="1800" dirty="0">
                <a:effectLst/>
                <a:ea typeface="Calibri" panose="020F0502020204030204" pitchFamily="34" charset="0"/>
                <a:cs typeface="Times New Roman" panose="02020603050405020304" pitchFamily="18" charset="0"/>
              </a:rPr>
              <a:t>L’une des informations recueillies porte sur les incapacités., avec notamment un item « ne pas se mettre en danger par son comportement ». </a:t>
            </a:r>
            <a:r>
              <a:rPr lang="fr-FR" sz="1200" dirty="0">
                <a:effectLst/>
                <a:ea typeface="Calibri" panose="020F0502020204030204" pitchFamily="34" charset="0"/>
                <a:cs typeface="Times New Roman" panose="02020603050405020304" pitchFamily="18" charset="0"/>
              </a:rPr>
              <a:t>(Bergeron, </a:t>
            </a:r>
            <a:r>
              <a:rPr lang="fr-FR" sz="1200" dirty="0" err="1">
                <a:effectLst/>
                <a:ea typeface="Calibri" panose="020F0502020204030204" pitchFamily="34" charset="0"/>
                <a:cs typeface="Times New Roman" panose="02020603050405020304" pitchFamily="18" charset="0"/>
              </a:rPr>
              <a:t>Eideliman</a:t>
            </a:r>
            <a:r>
              <a:rPr lang="fr-FR" sz="1200" dirty="0">
                <a:effectLst/>
                <a:ea typeface="Calibri" panose="020F0502020204030204" pitchFamily="34" charset="0"/>
                <a:cs typeface="Times New Roman" panose="02020603050405020304" pitchFamily="18" charset="0"/>
              </a:rPr>
              <a:t>, 2018). </a:t>
            </a:r>
            <a:endParaRPr lang="fr-FR" sz="1200" dirty="0"/>
          </a:p>
        </p:txBody>
      </p:sp>
      <p:sp>
        <p:nvSpPr>
          <p:cNvPr id="4" name="Espace réservé du pied de page 3">
            <a:extLst>
              <a:ext uri="{FF2B5EF4-FFF2-40B4-BE49-F238E27FC236}">
                <a16:creationId xmlns:a16="http://schemas.microsoft.com/office/drawing/2014/main" id="{B0D8D2CE-EB81-4333-9544-8423575579D1}"/>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5E3A56AE-4BF1-4B52-ACF8-B2B2C804F1D3}"/>
              </a:ext>
            </a:extLst>
          </p:cNvPr>
          <p:cNvSpPr>
            <a:spLocks noGrp="1"/>
          </p:cNvSpPr>
          <p:nvPr>
            <p:ph type="sldNum" sz="quarter" idx="12"/>
          </p:nvPr>
        </p:nvSpPr>
        <p:spPr/>
        <p:txBody>
          <a:bodyPr/>
          <a:lstStyle/>
          <a:p>
            <a:fld id="{B2E1351E-70F2-415C-B47A-B033F105B283}" type="slidenum">
              <a:rPr lang="fr-FR" smtClean="0"/>
              <a:t>14</a:t>
            </a:fld>
            <a:endParaRPr lang="fr-FR"/>
          </a:p>
        </p:txBody>
      </p:sp>
    </p:spTree>
    <p:extLst>
      <p:ext uri="{BB962C8B-B14F-4D97-AF65-F5344CB8AC3E}">
        <p14:creationId xmlns:p14="http://schemas.microsoft.com/office/powerpoint/2010/main" val="2674390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18F97763-2244-436A-8FD3-4F0E243D379D}"/>
              </a:ext>
            </a:extLst>
          </p:cNvPr>
          <p:cNvPicPr>
            <a:picLocks noChangeAspect="1"/>
          </p:cNvPicPr>
          <p:nvPr/>
        </p:nvPicPr>
        <p:blipFill>
          <a:blip r:embed="rId2"/>
          <a:stretch>
            <a:fillRect/>
          </a:stretch>
        </p:blipFill>
        <p:spPr>
          <a:xfrm>
            <a:off x="1028700" y="434340"/>
            <a:ext cx="10401300" cy="5875020"/>
          </a:xfrm>
          <a:prstGeom prst="rect">
            <a:avLst/>
          </a:prstGeom>
        </p:spPr>
      </p:pic>
      <p:sp>
        <p:nvSpPr>
          <p:cNvPr id="2" name="Espace réservé du pied de page 1">
            <a:extLst>
              <a:ext uri="{FF2B5EF4-FFF2-40B4-BE49-F238E27FC236}">
                <a16:creationId xmlns:a16="http://schemas.microsoft.com/office/drawing/2014/main" id="{6D74E73A-92C3-421B-8462-BB934C4D385A}"/>
              </a:ext>
            </a:extLst>
          </p:cNvPr>
          <p:cNvSpPr>
            <a:spLocks noGrp="1"/>
          </p:cNvSpPr>
          <p:nvPr>
            <p:ph type="ftr" sz="quarter" idx="11"/>
          </p:nvPr>
        </p:nvSpPr>
        <p:spPr/>
        <p:txBody>
          <a:bodyPr/>
          <a:lstStyle/>
          <a:p>
            <a:r>
              <a:rPr lang="fr-FR"/>
              <a:t>Marc FOURDRIGNIER. CREAI Grand EST. 1 juillet 2021</a:t>
            </a:r>
          </a:p>
        </p:txBody>
      </p:sp>
      <p:sp>
        <p:nvSpPr>
          <p:cNvPr id="3" name="Espace réservé du numéro de diapositive 2">
            <a:extLst>
              <a:ext uri="{FF2B5EF4-FFF2-40B4-BE49-F238E27FC236}">
                <a16:creationId xmlns:a16="http://schemas.microsoft.com/office/drawing/2014/main" id="{5D0EFA70-C6C3-48AD-A24F-A8CF06512702}"/>
              </a:ext>
            </a:extLst>
          </p:cNvPr>
          <p:cNvSpPr>
            <a:spLocks noGrp="1"/>
          </p:cNvSpPr>
          <p:nvPr>
            <p:ph type="sldNum" sz="quarter" idx="12"/>
          </p:nvPr>
        </p:nvSpPr>
        <p:spPr/>
        <p:txBody>
          <a:bodyPr/>
          <a:lstStyle/>
          <a:p>
            <a:fld id="{B2E1351E-70F2-415C-B47A-B033F105B283}" type="slidenum">
              <a:rPr lang="fr-FR" smtClean="0"/>
              <a:t>15</a:t>
            </a:fld>
            <a:endParaRPr lang="fr-FR"/>
          </a:p>
        </p:txBody>
      </p:sp>
    </p:spTree>
    <p:extLst>
      <p:ext uri="{BB962C8B-B14F-4D97-AF65-F5344CB8AC3E}">
        <p14:creationId xmlns:p14="http://schemas.microsoft.com/office/powerpoint/2010/main" val="95704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4AAF91-4F6D-448C-BDDD-49EAFDD4B36B}"/>
              </a:ext>
            </a:extLst>
          </p:cNvPr>
          <p:cNvSpPr>
            <a:spLocks noGrp="1"/>
          </p:cNvSpPr>
          <p:nvPr>
            <p:ph type="title"/>
          </p:nvPr>
        </p:nvSpPr>
        <p:spPr>
          <a:xfrm>
            <a:off x="838200" y="365126"/>
            <a:ext cx="10515600" cy="910002"/>
          </a:xfrm>
        </p:spPr>
        <p:txBody>
          <a:bodyPr>
            <a:normAutofit/>
          </a:bodyPr>
          <a:lstStyle/>
          <a:p>
            <a:pPr marL="857250" indent="-857250">
              <a:buFont typeface="+mj-lt"/>
              <a:buAutoNum type="romanUcPeriod" startAt="3"/>
            </a:pPr>
            <a:r>
              <a:rPr lang="fr-FR" sz="4000" b="1" dirty="0"/>
              <a:t>Une notion transversale ? </a:t>
            </a:r>
          </a:p>
        </p:txBody>
      </p:sp>
      <p:sp>
        <p:nvSpPr>
          <p:cNvPr id="4" name="Espace réservé du pied de page 3">
            <a:extLst>
              <a:ext uri="{FF2B5EF4-FFF2-40B4-BE49-F238E27FC236}">
                <a16:creationId xmlns:a16="http://schemas.microsoft.com/office/drawing/2014/main" id="{2E0F2872-00F6-4010-AD04-0234103F4719}"/>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C518A83B-ABA9-49E3-B243-61B640FA9DC1}"/>
              </a:ext>
            </a:extLst>
          </p:cNvPr>
          <p:cNvSpPr>
            <a:spLocks noGrp="1"/>
          </p:cNvSpPr>
          <p:nvPr>
            <p:ph type="sldNum" sz="quarter" idx="12"/>
          </p:nvPr>
        </p:nvSpPr>
        <p:spPr/>
        <p:txBody>
          <a:bodyPr/>
          <a:lstStyle/>
          <a:p>
            <a:fld id="{B2E1351E-70F2-415C-B47A-B033F105B283}" type="slidenum">
              <a:rPr lang="fr-FR" smtClean="0"/>
              <a:t>16</a:t>
            </a:fld>
            <a:endParaRPr lang="fr-FR"/>
          </a:p>
        </p:txBody>
      </p:sp>
      <p:sp>
        <p:nvSpPr>
          <p:cNvPr id="8" name="ZoneTexte 7">
            <a:extLst>
              <a:ext uri="{FF2B5EF4-FFF2-40B4-BE49-F238E27FC236}">
                <a16:creationId xmlns:a16="http://schemas.microsoft.com/office/drawing/2014/main" id="{C6BC8163-EE2D-4245-BA2C-4CC85491B38D}"/>
              </a:ext>
            </a:extLst>
          </p:cNvPr>
          <p:cNvSpPr txBox="1"/>
          <p:nvPr/>
        </p:nvSpPr>
        <p:spPr>
          <a:xfrm>
            <a:off x="838200" y="1269849"/>
            <a:ext cx="6094602" cy="461665"/>
          </a:xfrm>
          <a:prstGeom prst="rect">
            <a:avLst/>
          </a:prstGeom>
          <a:noFill/>
        </p:spPr>
        <p:txBody>
          <a:bodyPr wrap="square">
            <a:spAutoFit/>
          </a:bodyPr>
          <a:lstStyle/>
          <a:p>
            <a:pPr marL="457200" indent="-457200">
              <a:buFont typeface="+mj-lt"/>
              <a:buAutoNum type="alphaUcPeriod" startAt="3"/>
            </a:pPr>
            <a:r>
              <a:rPr lang="fr-FR" sz="2400" dirty="0">
                <a:cs typeface="Times New Roman" panose="02020603050405020304" pitchFamily="18" charset="0"/>
              </a:rPr>
              <a:t>Des travaux plus spécifiques </a:t>
            </a:r>
          </a:p>
        </p:txBody>
      </p:sp>
      <p:sp>
        <p:nvSpPr>
          <p:cNvPr id="9" name="Espace réservé du contenu 8">
            <a:extLst>
              <a:ext uri="{FF2B5EF4-FFF2-40B4-BE49-F238E27FC236}">
                <a16:creationId xmlns:a16="http://schemas.microsoft.com/office/drawing/2014/main" id="{E90206F4-B08B-4DC0-B544-FED186F5ACC3}"/>
              </a:ext>
            </a:extLst>
          </p:cNvPr>
          <p:cNvSpPr>
            <a:spLocks noGrp="1"/>
          </p:cNvSpPr>
          <p:nvPr>
            <p:ph idx="1"/>
          </p:nvPr>
        </p:nvSpPr>
        <p:spPr/>
        <p:txBody>
          <a:bodyPr>
            <a:normAutofit/>
          </a:bodyPr>
          <a:lstStyle/>
          <a:p>
            <a:pPr marL="0" indent="0">
              <a:buNone/>
            </a:pPr>
            <a:r>
              <a:rPr lang="fr-FR" sz="1800" dirty="0"/>
              <a:t>Que nous disent des travaux plus spécifiques ? </a:t>
            </a:r>
          </a:p>
          <a:p>
            <a:pPr marL="0" indent="0">
              <a:buNone/>
            </a:pPr>
            <a:endParaRPr lang="fr-FR" sz="1800" dirty="0"/>
          </a:p>
          <a:p>
            <a:pPr algn="just">
              <a:spcBef>
                <a:spcPts val="0"/>
              </a:spcBef>
            </a:pPr>
            <a:r>
              <a:rPr lang="fr-FR" sz="1900" dirty="0"/>
              <a:t>Une  recherche menée sur les situations de handicap complexe a permis  de décrire les comportements observés dans le cadre d’une recherche action auprès de 21 établissements et services. </a:t>
            </a:r>
            <a:r>
              <a:rPr lang="fr-FR" sz="1200" dirty="0"/>
              <a:t>( </a:t>
            </a:r>
            <a:r>
              <a:rPr lang="fr-FR" sz="1200" dirty="0" err="1"/>
              <a:t>Asensio</a:t>
            </a:r>
            <a:r>
              <a:rPr lang="fr-FR" sz="1200" dirty="0"/>
              <a:t>, Fiacre, Peintre, 2014, p 19). </a:t>
            </a:r>
          </a:p>
          <a:p>
            <a:pPr algn="just">
              <a:spcBef>
                <a:spcPts val="0"/>
              </a:spcBef>
            </a:pPr>
            <a:endParaRPr lang="fr-FR" sz="1900" dirty="0"/>
          </a:p>
          <a:p>
            <a:pPr algn="just">
              <a:lnSpc>
                <a:spcPts val="1205"/>
              </a:lnSpc>
              <a:spcBef>
                <a:spcPts val="500"/>
              </a:spcBef>
            </a:pPr>
            <a:r>
              <a:rPr lang="fr-FR" sz="1900" dirty="0"/>
              <a:t>Les enquêtes REPEHRES, (</a:t>
            </a:r>
            <a:r>
              <a:rPr lang="fr-FR" sz="1900" dirty="0" err="1"/>
              <a:t>REcensement</a:t>
            </a:r>
            <a:r>
              <a:rPr lang="fr-FR" sz="1900" dirty="0"/>
              <a:t> des Populations En situation de Handicap Rares et Epilepsies </a:t>
            </a:r>
          </a:p>
          <a:p>
            <a:pPr marL="0" indent="0" algn="just">
              <a:lnSpc>
                <a:spcPts val="1205"/>
              </a:lnSpc>
              <a:spcBef>
                <a:spcPts val="500"/>
              </a:spcBef>
              <a:buNone/>
            </a:pPr>
            <a:r>
              <a:rPr lang="fr-FR" sz="1900" dirty="0"/>
              <a:t>    Sévères) en Etablissements et Services Médico-Sociaux (ESMS) réalisés, à ce jour dans trois régions,</a:t>
            </a:r>
          </a:p>
          <a:p>
            <a:pPr marL="0" indent="0" algn="just">
              <a:lnSpc>
                <a:spcPts val="1205"/>
              </a:lnSpc>
              <a:spcBef>
                <a:spcPts val="500"/>
              </a:spcBef>
              <a:buNone/>
            </a:pPr>
            <a:r>
              <a:rPr lang="fr-FR" sz="1900" dirty="0"/>
              <a:t>    par FAHRES le CNRHR Handicaps Rares à composante épilepsie sévère permettent d’appréhender les</a:t>
            </a:r>
          </a:p>
          <a:p>
            <a:pPr marL="0" indent="0" algn="just">
              <a:lnSpc>
                <a:spcPts val="1205"/>
              </a:lnSpc>
              <a:spcBef>
                <a:spcPts val="500"/>
              </a:spcBef>
              <a:buNone/>
            </a:pPr>
            <a:r>
              <a:rPr lang="fr-FR" sz="1900" dirty="0"/>
              <a:t>    troubles associés à l’épilepsie active, et notamment les troubles du comportement en fonction du</a:t>
            </a:r>
          </a:p>
          <a:p>
            <a:pPr marL="0" indent="0" algn="just">
              <a:lnSpc>
                <a:spcPts val="1205"/>
              </a:lnSpc>
              <a:spcBef>
                <a:spcPts val="500"/>
              </a:spcBef>
              <a:buNone/>
            </a:pPr>
            <a:r>
              <a:rPr lang="fr-FR" sz="1900" dirty="0"/>
              <a:t>    degré de sévérité.  </a:t>
            </a:r>
            <a:r>
              <a:rPr lang="fr-FR" sz="1200" dirty="0"/>
              <a:t>(</a:t>
            </a:r>
            <a:r>
              <a:rPr lang="fr-FR" sz="1200" dirty="0" err="1"/>
              <a:t>Fahres</a:t>
            </a:r>
            <a:r>
              <a:rPr lang="fr-FR" sz="1200" dirty="0"/>
              <a:t>, 2016, 2019, 2021). </a:t>
            </a:r>
          </a:p>
          <a:p>
            <a:pPr marL="0" indent="0" algn="just">
              <a:lnSpc>
                <a:spcPts val="1205"/>
              </a:lnSpc>
              <a:spcBef>
                <a:spcPts val="500"/>
              </a:spcBef>
              <a:buNone/>
            </a:pPr>
            <a:endParaRPr lang="fr-FR" sz="1900" dirty="0"/>
          </a:p>
          <a:p>
            <a:pPr algn="just">
              <a:lnSpc>
                <a:spcPts val="1205"/>
              </a:lnSpc>
              <a:spcBef>
                <a:spcPts val="500"/>
              </a:spcBef>
            </a:pPr>
            <a:r>
              <a:rPr lang="fr-FR" sz="1900" dirty="0"/>
              <a:t>Une étude menée sur les usages de la définition du handicap rare a permis sur la base des données</a:t>
            </a:r>
          </a:p>
          <a:p>
            <a:pPr marL="0" indent="0" algn="just">
              <a:lnSpc>
                <a:spcPts val="1205"/>
              </a:lnSpc>
              <a:spcBef>
                <a:spcPts val="500"/>
              </a:spcBef>
              <a:buNone/>
            </a:pPr>
            <a:r>
              <a:rPr lang="fr-FR" sz="1900" dirty="0"/>
              <a:t>    constituées par les CNRHR et les ERHR de repérer les troubles aggravants qui viennent s’ajouter au</a:t>
            </a:r>
          </a:p>
          <a:p>
            <a:pPr marL="0" indent="0" algn="just">
              <a:lnSpc>
                <a:spcPts val="1205"/>
              </a:lnSpc>
              <a:spcBef>
                <a:spcPts val="500"/>
              </a:spcBef>
              <a:buNone/>
            </a:pPr>
            <a:r>
              <a:rPr lang="fr-FR" sz="1900" dirty="0"/>
              <a:t>    cumul de déficiences. Le schéma montre l’intrication des différents troubles. </a:t>
            </a:r>
            <a:r>
              <a:rPr lang="fr-FR" sz="1200" dirty="0"/>
              <a:t>(Fourdrignier, 2019). </a:t>
            </a:r>
          </a:p>
          <a:p>
            <a:pPr marL="0" indent="0" algn="just">
              <a:lnSpc>
                <a:spcPts val="1205"/>
              </a:lnSpc>
              <a:spcBef>
                <a:spcPts val="500"/>
              </a:spcBef>
              <a:buNone/>
            </a:pPr>
            <a:endParaRPr lang="fr-FR" sz="1900" dirty="0"/>
          </a:p>
          <a:p>
            <a:pPr marL="0" indent="0" algn="just">
              <a:lnSpc>
                <a:spcPts val="1205"/>
              </a:lnSpc>
              <a:spcBef>
                <a:spcPts val="500"/>
              </a:spcBef>
              <a:buNone/>
            </a:pPr>
            <a:endParaRPr lang="fr-FR" sz="1900" dirty="0"/>
          </a:p>
          <a:p>
            <a:pPr marL="0" indent="0" algn="just">
              <a:lnSpc>
                <a:spcPts val="1205"/>
              </a:lnSpc>
              <a:spcBef>
                <a:spcPts val="500"/>
              </a:spcBef>
              <a:buNone/>
            </a:pPr>
            <a:endParaRPr lang="fr-FR" sz="1900" dirty="0"/>
          </a:p>
          <a:p>
            <a:pPr marL="0" indent="0" algn="just">
              <a:lnSpc>
                <a:spcPts val="1205"/>
              </a:lnSpc>
              <a:spcBef>
                <a:spcPts val="500"/>
              </a:spcBef>
              <a:buNone/>
            </a:pPr>
            <a:endParaRPr lang="fr-FR" sz="1900" dirty="0"/>
          </a:p>
          <a:p>
            <a:pPr marL="0" indent="0" algn="just">
              <a:lnSpc>
                <a:spcPts val="1205"/>
              </a:lnSpc>
              <a:spcBef>
                <a:spcPts val="500"/>
              </a:spcBef>
              <a:buNone/>
            </a:pPr>
            <a:endParaRPr lang="fr-FR" sz="1900" dirty="0"/>
          </a:p>
        </p:txBody>
      </p:sp>
    </p:spTree>
    <p:extLst>
      <p:ext uri="{BB962C8B-B14F-4D97-AF65-F5344CB8AC3E}">
        <p14:creationId xmlns:p14="http://schemas.microsoft.com/office/powerpoint/2010/main" val="4177289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059F49-8D99-497B-9F00-8F027092EC3F}"/>
              </a:ext>
            </a:extLst>
          </p:cNvPr>
          <p:cNvSpPr>
            <a:spLocks noGrp="1"/>
          </p:cNvSpPr>
          <p:nvPr>
            <p:ph type="title"/>
          </p:nvPr>
        </p:nvSpPr>
        <p:spPr>
          <a:xfrm>
            <a:off x="838200" y="365126"/>
            <a:ext cx="10515600" cy="910002"/>
          </a:xfrm>
        </p:spPr>
        <p:txBody>
          <a:bodyPr>
            <a:normAutofit/>
          </a:bodyPr>
          <a:lstStyle/>
          <a:p>
            <a:pPr marL="857250" indent="-857250">
              <a:buFont typeface="+mj-lt"/>
              <a:buAutoNum type="romanUcPeriod" startAt="3"/>
            </a:pPr>
            <a:r>
              <a:rPr lang="fr-FR" sz="3600" b="1" dirty="0"/>
              <a:t>Une notion transversale ? </a:t>
            </a:r>
            <a:endParaRPr lang="fr-FR" sz="3600" dirty="0"/>
          </a:p>
        </p:txBody>
      </p:sp>
      <p:pic>
        <p:nvPicPr>
          <p:cNvPr id="7" name="Espace réservé du contenu 6">
            <a:extLst>
              <a:ext uri="{FF2B5EF4-FFF2-40B4-BE49-F238E27FC236}">
                <a16:creationId xmlns:a16="http://schemas.microsoft.com/office/drawing/2014/main" id="{5EABA9A3-EC2C-480A-A025-59C2AC3D13AB}"/>
              </a:ext>
            </a:extLst>
          </p:cNvPr>
          <p:cNvPicPr>
            <a:picLocks noGrp="1" noChangeAspect="1"/>
          </p:cNvPicPr>
          <p:nvPr>
            <p:ph idx="1"/>
          </p:nvPr>
        </p:nvPicPr>
        <p:blipFill>
          <a:blip r:embed="rId2"/>
          <a:stretch>
            <a:fillRect/>
          </a:stretch>
        </p:blipFill>
        <p:spPr>
          <a:xfrm>
            <a:off x="1434517" y="1434517"/>
            <a:ext cx="9336947" cy="5058358"/>
          </a:xfrm>
        </p:spPr>
      </p:pic>
      <p:sp>
        <p:nvSpPr>
          <p:cNvPr id="4" name="Espace réservé du pied de page 3">
            <a:extLst>
              <a:ext uri="{FF2B5EF4-FFF2-40B4-BE49-F238E27FC236}">
                <a16:creationId xmlns:a16="http://schemas.microsoft.com/office/drawing/2014/main" id="{7D253137-8A76-4C2B-8C1C-23B4831E58F6}"/>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0D4D5D2E-0608-42C2-B83B-1CECB2D56CE5}"/>
              </a:ext>
            </a:extLst>
          </p:cNvPr>
          <p:cNvSpPr>
            <a:spLocks noGrp="1"/>
          </p:cNvSpPr>
          <p:nvPr>
            <p:ph type="sldNum" sz="quarter" idx="12"/>
          </p:nvPr>
        </p:nvSpPr>
        <p:spPr/>
        <p:txBody>
          <a:bodyPr/>
          <a:lstStyle/>
          <a:p>
            <a:fld id="{B2E1351E-70F2-415C-B47A-B033F105B283}" type="slidenum">
              <a:rPr lang="fr-FR" smtClean="0"/>
              <a:t>17</a:t>
            </a:fld>
            <a:endParaRPr lang="fr-FR"/>
          </a:p>
        </p:txBody>
      </p:sp>
    </p:spTree>
    <p:extLst>
      <p:ext uri="{BB962C8B-B14F-4D97-AF65-F5344CB8AC3E}">
        <p14:creationId xmlns:p14="http://schemas.microsoft.com/office/powerpoint/2010/main" val="311169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AA1C6F-F303-4139-9803-C42C48EF9944}"/>
              </a:ext>
            </a:extLst>
          </p:cNvPr>
          <p:cNvSpPr>
            <a:spLocks noGrp="1"/>
          </p:cNvSpPr>
          <p:nvPr>
            <p:ph type="title"/>
          </p:nvPr>
        </p:nvSpPr>
        <p:spPr>
          <a:xfrm>
            <a:off x="838200" y="365125"/>
            <a:ext cx="10515600" cy="817723"/>
          </a:xfrm>
        </p:spPr>
        <p:txBody>
          <a:bodyPr>
            <a:normAutofit/>
          </a:bodyPr>
          <a:lstStyle/>
          <a:p>
            <a:pPr marL="857250" indent="-857250">
              <a:buFont typeface="+mj-lt"/>
              <a:buAutoNum type="romanUcPeriod" startAt="3"/>
            </a:pPr>
            <a:r>
              <a:rPr lang="fr-FR" sz="3600" b="1" dirty="0"/>
              <a:t>Une notion transversale ? </a:t>
            </a:r>
            <a:endParaRPr lang="fr-FR" sz="3600" dirty="0"/>
          </a:p>
        </p:txBody>
      </p:sp>
      <p:sp>
        <p:nvSpPr>
          <p:cNvPr id="4" name="Espace réservé du pied de page 3">
            <a:extLst>
              <a:ext uri="{FF2B5EF4-FFF2-40B4-BE49-F238E27FC236}">
                <a16:creationId xmlns:a16="http://schemas.microsoft.com/office/drawing/2014/main" id="{C83E58BE-86CA-4BF6-8F80-EDDE73CAA88F}"/>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756CB8B2-15E8-4C9B-A720-DB957C05F7A1}"/>
              </a:ext>
            </a:extLst>
          </p:cNvPr>
          <p:cNvSpPr>
            <a:spLocks noGrp="1"/>
          </p:cNvSpPr>
          <p:nvPr>
            <p:ph type="sldNum" sz="quarter" idx="12"/>
          </p:nvPr>
        </p:nvSpPr>
        <p:spPr/>
        <p:txBody>
          <a:bodyPr/>
          <a:lstStyle/>
          <a:p>
            <a:fld id="{B2E1351E-70F2-415C-B47A-B033F105B283}" type="slidenum">
              <a:rPr lang="fr-FR" smtClean="0"/>
              <a:t>18</a:t>
            </a:fld>
            <a:endParaRPr lang="fr-FR"/>
          </a:p>
        </p:txBody>
      </p:sp>
      <p:graphicFrame>
        <p:nvGraphicFramePr>
          <p:cNvPr id="9" name="Tableau 9">
            <a:extLst>
              <a:ext uri="{FF2B5EF4-FFF2-40B4-BE49-F238E27FC236}">
                <a16:creationId xmlns:a16="http://schemas.microsoft.com/office/drawing/2014/main" id="{E5FDA55E-5DE3-4111-B0A6-47BF0E666AE5}"/>
              </a:ext>
            </a:extLst>
          </p:cNvPr>
          <p:cNvGraphicFramePr>
            <a:graphicFrameLocks noGrp="1"/>
          </p:cNvGraphicFramePr>
          <p:nvPr>
            <p:ph idx="1"/>
            <p:extLst>
              <p:ext uri="{D42A27DB-BD31-4B8C-83A1-F6EECF244321}">
                <p14:modId xmlns:p14="http://schemas.microsoft.com/office/powerpoint/2010/main" val="2832452875"/>
              </p:ext>
            </p:extLst>
          </p:nvPr>
        </p:nvGraphicFramePr>
        <p:xfrm>
          <a:off x="838204" y="2190749"/>
          <a:ext cx="10515596" cy="4034647"/>
        </p:xfrm>
        <a:graphic>
          <a:graphicData uri="http://schemas.openxmlformats.org/drawingml/2006/table">
            <a:tbl>
              <a:tblPr firstRow="1" bandRow="1">
                <a:tableStyleId>{5C22544A-7EE6-4342-B048-85BDC9FD1C3A}</a:tableStyleId>
              </a:tblPr>
              <a:tblGrid>
                <a:gridCol w="1502228">
                  <a:extLst>
                    <a:ext uri="{9D8B030D-6E8A-4147-A177-3AD203B41FA5}">
                      <a16:colId xmlns:a16="http://schemas.microsoft.com/office/drawing/2014/main" val="1540836115"/>
                    </a:ext>
                  </a:extLst>
                </a:gridCol>
                <a:gridCol w="1502228">
                  <a:extLst>
                    <a:ext uri="{9D8B030D-6E8A-4147-A177-3AD203B41FA5}">
                      <a16:colId xmlns:a16="http://schemas.microsoft.com/office/drawing/2014/main" val="2852309368"/>
                    </a:ext>
                  </a:extLst>
                </a:gridCol>
                <a:gridCol w="1502228">
                  <a:extLst>
                    <a:ext uri="{9D8B030D-6E8A-4147-A177-3AD203B41FA5}">
                      <a16:colId xmlns:a16="http://schemas.microsoft.com/office/drawing/2014/main" val="2952789052"/>
                    </a:ext>
                  </a:extLst>
                </a:gridCol>
                <a:gridCol w="1502228">
                  <a:extLst>
                    <a:ext uri="{9D8B030D-6E8A-4147-A177-3AD203B41FA5}">
                      <a16:colId xmlns:a16="http://schemas.microsoft.com/office/drawing/2014/main" val="964694433"/>
                    </a:ext>
                  </a:extLst>
                </a:gridCol>
                <a:gridCol w="1502228">
                  <a:extLst>
                    <a:ext uri="{9D8B030D-6E8A-4147-A177-3AD203B41FA5}">
                      <a16:colId xmlns:a16="http://schemas.microsoft.com/office/drawing/2014/main" val="1373847632"/>
                    </a:ext>
                  </a:extLst>
                </a:gridCol>
                <a:gridCol w="1502228">
                  <a:extLst>
                    <a:ext uri="{9D8B030D-6E8A-4147-A177-3AD203B41FA5}">
                      <a16:colId xmlns:a16="http://schemas.microsoft.com/office/drawing/2014/main" val="1798928462"/>
                    </a:ext>
                  </a:extLst>
                </a:gridCol>
                <a:gridCol w="1502228">
                  <a:extLst>
                    <a:ext uri="{9D8B030D-6E8A-4147-A177-3AD203B41FA5}">
                      <a16:colId xmlns:a16="http://schemas.microsoft.com/office/drawing/2014/main" val="4199986227"/>
                    </a:ext>
                  </a:extLst>
                </a:gridCol>
              </a:tblGrid>
              <a:tr h="372747">
                <a:tc>
                  <a:txBody>
                    <a:bodyPr/>
                    <a:lstStyle/>
                    <a:p>
                      <a:r>
                        <a:rPr lang="fr-FR" dirty="0"/>
                        <a:t>Région</a:t>
                      </a:r>
                    </a:p>
                  </a:txBody>
                  <a:tcPr/>
                </a:tc>
                <a:tc>
                  <a:txBody>
                    <a:bodyPr/>
                    <a:lstStyle/>
                    <a:p>
                      <a:pPr algn="ctr"/>
                      <a:r>
                        <a:rPr lang="fr-FR" dirty="0"/>
                        <a:t>Sévérité 1</a:t>
                      </a:r>
                    </a:p>
                  </a:txBody>
                  <a:tcPr/>
                </a:tc>
                <a:tc>
                  <a:txBody>
                    <a:bodyPr/>
                    <a:lstStyle/>
                    <a:p>
                      <a:pPr algn="ctr"/>
                      <a:r>
                        <a:rPr lang="fr-FR" dirty="0"/>
                        <a:t>Sévérité 2</a:t>
                      </a:r>
                    </a:p>
                  </a:txBody>
                  <a:tcPr/>
                </a:tc>
                <a:tc>
                  <a:txBody>
                    <a:bodyPr/>
                    <a:lstStyle/>
                    <a:p>
                      <a:pPr algn="ctr"/>
                      <a:r>
                        <a:rPr lang="fr-FR" dirty="0"/>
                        <a:t>Sévérité 3</a:t>
                      </a:r>
                    </a:p>
                  </a:txBody>
                  <a:tcPr/>
                </a:tc>
                <a:tc>
                  <a:txBody>
                    <a:bodyPr/>
                    <a:lstStyle/>
                    <a:p>
                      <a:pPr algn="ctr"/>
                      <a:r>
                        <a:rPr lang="fr-FR" dirty="0"/>
                        <a:t>Total </a:t>
                      </a:r>
                    </a:p>
                  </a:txBody>
                  <a:tcPr/>
                </a:tc>
                <a:tc>
                  <a:txBody>
                    <a:bodyPr/>
                    <a:lstStyle/>
                    <a:p>
                      <a:pPr algn="ctr"/>
                      <a:r>
                        <a:rPr lang="fr-FR" dirty="0"/>
                        <a:t>% Total </a:t>
                      </a:r>
                    </a:p>
                  </a:txBody>
                  <a:tcPr/>
                </a:tc>
                <a:tc>
                  <a:txBody>
                    <a:bodyPr/>
                    <a:lstStyle/>
                    <a:p>
                      <a:pPr algn="ctr"/>
                      <a:r>
                        <a:rPr lang="fr-FR" dirty="0"/>
                        <a:t>% sévérité la plus élevée</a:t>
                      </a:r>
                    </a:p>
                  </a:txBody>
                  <a:tcPr/>
                </a:tc>
                <a:extLst>
                  <a:ext uri="{0D108BD9-81ED-4DB2-BD59-A6C34878D82A}">
                    <a16:rowId xmlns:a16="http://schemas.microsoft.com/office/drawing/2014/main" val="1976883547"/>
                  </a:ext>
                </a:extLst>
              </a:tr>
              <a:tr h="643372">
                <a:tc>
                  <a:txBody>
                    <a:bodyPr/>
                    <a:lstStyle/>
                    <a:p>
                      <a:r>
                        <a:rPr lang="fr-FR" dirty="0"/>
                        <a:t>Pays de la Loire </a:t>
                      </a:r>
                      <a:r>
                        <a:rPr lang="fr-FR" sz="1200" dirty="0"/>
                        <a:t>(N = 597)</a:t>
                      </a:r>
                    </a:p>
                  </a:txBody>
                  <a:tcPr/>
                </a:tc>
                <a:tc>
                  <a:txBody>
                    <a:bodyPr/>
                    <a:lstStyle/>
                    <a:p>
                      <a:pPr algn="ctr"/>
                      <a:r>
                        <a:rPr lang="fr-FR" dirty="0"/>
                        <a:t>201</a:t>
                      </a:r>
                    </a:p>
                  </a:txBody>
                  <a:tcPr anchor="ctr"/>
                </a:tc>
                <a:tc>
                  <a:txBody>
                    <a:bodyPr/>
                    <a:lstStyle/>
                    <a:p>
                      <a:pPr algn="ctr"/>
                      <a:r>
                        <a:rPr lang="fr-FR" dirty="0"/>
                        <a:t>167</a:t>
                      </a:r>
                    </a:p>
                  </a:txBody>
                  <a:tcPr anchor="ctr"/>
                </a:tc>
                <a:tc>
                  <a:txBody>
                    <a:bodyPr/>
                    <a:lstStyle/>
                    <a:p>
                      <a:pPr algn="ctr"/>
                      <a:r>
                        <a:rPr lang="fr-FR" dirty="0"/>
                        <a:t>49</a:t>
                      </a:r>
                    </a:p>
                  </a:txBody>
                  <a:tcPr anchor="ctr"/>
                </a:tc>
                <a:tc>
                  <a:txBody>
                    <a:bodyPr/>
                    <a:lstStyle/>
                    <a:p>
                      <a:pPr algn="ctr"/>
                      <a:r>
                        <a:rPr lang="fr-FR" dirty="0"/>
                        <a:t>417</a:t>
                      </a:r>
                    </a:p>
                  </a:txBody>
                  <a:tcPr anchor="ctr"/>
                </a:tc>
                <a:tc>
                  <a:txBody>
                    <a:bodyPr/>
                    <a:lstStyle/>
                    <a:p>
                      <a:pPr algn="ctr"/>
                      <a:r>
                        <a:rPr lang="fr-FR" dirty="0"/>
                        <a:t>70% </a:t>
                      </a:r>
                    </a:p>
                  </a:txBody>
                  <a:tcPr anchor="ctr"/>
                </a:tc>
                <a:tc>
                  <a:txBody>
                    <a:bodyPr/>
                    <a:lstStyle/>
                    <a:p>
                      <a:pPr algn="ctr"/>
                      <a:r>
                        <a:rPr lang="fr-FR" dirty="0"/>
                        <a:t>8 % </a:t>
                      </a:r>
                    </a:p>
                  </a:txBody>
                  <a:tcPr anchor="ctr"/>
                </a:tc>
                <a:extLst>
                  <a:ext uri="{0D108BD9-81ED-4DB2-BD59-A6C34878D82A}">
                    <a16:rowId xmlns:a16="http://schemas.microsoft.com/office/drawing/2014/main" val="3356750221"/>
                  </a:ext>
                </a:extLst>
              </a:tr>
              <a:tr h="919103">
                <a:tc>
                  <a:txBody>
                    <a:bodyPr/>
                    <a:lstStyle/>
                    <a:p>
                      <a:r>
                        <a:rPr lang="fr-FR" dirty="0"/>
                        <a:t>Hauts de France - Normandie</a:t>
                      </a:r>
                    </a:p>
                  </a:txBody>
                  <a:tcPr/>
                </a:tc>
                <a:tc>
                  <a:txBody>
                    <a:bodyPr/>
                    <a:lstStyle/>
                    <a:p>
                      <a:pPr algn="ctr"/>
                      <a:r>
                        <a:rPr lang="fr-FR" dirty="0"/>
                        <a:t>206</a:t>
                      </a:r>
                    </a:p>
                  </a:txBody>
                  <a:tcPr anchor="ctr"/>
                </a:tc>
                <a:tc>
                  <a:txBody>
                    <a:bodyPr/>
                    <a:lstStyle/>
                    <a:p>
                      <a:pPr algn="ctr"/>
                      <a:r>
                        <a:rPr lang="fr-FR" dirty="0"/>
                        <a:t>215</a:t>
                      </a:r>
                    </a:p>
                  </a:txBody>
                  <a:tcPr anchor="ctr"/>
                </a:tc>
                <a:tc>
                  <a:txBody>
                    <a:bodyPr/>
                    <a:lstStyle/>
                    <a:p>
                      <a:pPr algn="ctr"/>
                      <a:r>
                        <a:rPr lang="fr-FR" dirty="0"/>
                        <a:t>60</a:t>
                      </a:r>
                    </a:p>
                  </a:txBody>
                  <a:tcPr anchor="ctr"/>
                </a:tc>
                <a:tc>
                  <a:txBody>
                    <a:bodyPr/>
                    <a:lstStyle/>
                    <a:p>
                      <a:pPr algn="ctr"/>
                      <a:r>
                        <a:rPr lang="fr-FR" dirty="0"/>
                        <a:t>481</a:t>
                      </a:r>
                    </a:p>
                  </a:txBody>
                  <a:tcPr anchor="ctr"/>
                </a:tc>
                <a:tc>
                  <a:txBody>
                    <a:bodyPr/>
                    <a:lstStyle/>
                    <a:p>
                      <a:pPr algn="ctr"/>
                      <a:r>
                        <a:rPr lang="fr-FR" dirty="0"/>
                        <a:t>60 %</a:t>
                      </a:r>
                    </a:p>
                  </a:txBody>
                  <a:tcPr anchor="ctr"/>
                </a:tc>
                <a:tc>
                  <a:txBody>
                    <a:bodyPr/>
                    <a:lstStyle/>
                    <a:p>
                      <a:pPr algn="ctr"/>
                      <a:r>
                        <a:rPr lang="fr-FR" dirty="0"/>
                        <a:t>8 %</a:t>
                      </a:r>
                    </a:p>
                  </a:txBody>
                  <a:tcPr anchor="ctr"/>
                </a:tc>
                <a:extLst>
                  <a:ext uri="{0D108BD9-81ED-4DB2-BD59-A6C34878D82A}">
                    <a16:rowId xmlns:a16="http://schemas.microsoft.com/office/drawing/2014/main" val="292806627"/>
                  </a:ext>
                </a:extLst>
              </a:tr>
              <a:tr h="643372">
                <a:tc>
                  <a:txBody>
                    <a:bodyPr/>
                    <a:lstStyle/>
                    <a:p>
                      <a:r>
                        <a:rPr lang="fr-FR" dirty="0"/>
                        <a:t>Centre Val de Loire (N = </a:t>
                      </a:r>
                    </a:p>
                  </a:txBody>
                  <a:tcPr/>
                </a:tc>
                <a:tc>
                  <a:txBody>
                    <a:bodyPr/>
                    <a:lstStyle/>
                    <a:p>
                      <a:pPr algn="ctr"/>
                      <a:r>
                        <a:rPr lang="fr-FR" dirty="0"/>
                        <a:t>97</a:t>
                      </a:r>
                    </a:p>
                  </a:txBody>
                  <a:tcPr anchor="ctr"/>
                </a:tc>
                <a:tc>
                  <a:txBody>
                    <a:bodyPr/>
                    <a:lstStyle/>
                    <a:p>
                      <a:pPr algn="ctr"/>
                      <a:r>
                        <a:rPr lang="fr-FR" dirty="0"/>
                        <a:t>96</a:t>
                      </a:r>
                    </a:p>
                  </a:txBody>
                  <a:tcPr anchor="ctr"/>
                </a:tc>
                <a:tc>
                  <a:txBody>
                    <a:bodyPr/>
                    <a:lstStyle/>
                    <a:p>
                      <a:pPr algn="ctr"/>
                      <a:r>
                        <a:rPr lang="fr-FR" dirty="0"/>
                        <a:t>19</a:t>
                      </a:r>
                    </a:p>
                  </a:txBody>
                  <a:tcPr anchor="ctr"/>
                </a:tc>
                <a:tc>
                  <a:txBody>
                    <a:bodyPr/>
                    <a:lstStyle/>
                    <a:p>
                      <a:pPr algn="ctr"/>
                      <a:r>
                        <a:rPr lang="fr-FR" dirty="0"/>
                        <a:t>212</a:t>
                      </a:r>
                    </a:p>
                  </a:txBody>
                  <a:tcPr anchor="ctr"/>
                </a:tc>
                <a:tc>
                  <a:txBody>
                    <a:bodyPr/>
                    <a:lstStyle/>
                    <a:p>
                      <a:pPr algn="ctr"/>
                      <a:r>
                        <a:rPr lang="fr-FR" dirty="0"/>
                        <a:t>73%</a:t>
                      </a:r>
                    </a:p>
                  </a:txBody>
                  <a:tcPr anchor="ctr"/>
                </a:tc>
                <a:tc>
                  <a:txBody>
                    <a:bodyPr/>
                    <a:lstStyle/>
                    <a:p>
                      <a:pPr algn="ctr"/>
                      <a:r>
                        <a:rPr lang="fr-FR" dirty="0"/>
                        <a:t>6 % </a:t>
                      </a:r>
                    </a:p>
                  </a:txBody>
                  <a:tcPr anchor="ctr"/>
                </a:tc>
                <a:extLst>
                  <a:ext uri="{0D108BD9-81ED-4DB2-BD59-A6C34878D82A}">
                    <a16:rowId xmlns:a16="http://schemas.microsoft.com/office/drawing/2014/main" val="3413270924"/>
                  </a:ext>
                </a:extLst>
              </a:tr>
              <a:tr h="643372">
                <a:tc gridSpan="7">
                  <a:txBody>
                    <a:bodyPr/>
                    <a:lstStyle/>
                    <a:p>
                      <a:r>
                        <a:rPr lang="fr-FR" sz="1200" kern="1200" dirty="0">
                          <a:solidFill>
                            <a:schemeClr val="dk1"/>
                          </a:solidFill>
                          <a:effectLst/>
                          <a:latin typeface="+mn-lt"/>
                          <a:ea typeface="+mn-ea"/>
                          <a:cs typeface="+mn-cs"/>
                        </a:rPr>
                        <a:t>Sévérité 1 : Troubles mineurs (plaintes multiples et/ou persistantes, labilité émotive, entêtement, apathie) qui nécessite une surveillance occasionnelle ou un rappel à l’ordre ou une stimulation. </a:t>
                      </a:r>
                    </a:p>
                    <a:p>
                      <a:r>
                        <a:rPr lang="fr-FR" sz="1200" kern="1200" dirty="0">
                          <a:solidFill>
                            <a:schemeClr val="dk1"/>
                          </a:solidFill>
                          <a:effectLst/>
                          <a:latin typeface="+mn-lt"/>
                          <a:ea typeface="+mn-ea"/>
                          <a:cs typeface="+mn-cs"/>
                        </a:rPr>
                        <a:t>Sévérité 2 : Troubles qui nécessitent une surveillance plus soutenue (agressivité envers lui-même ou les autres, dérange les autres, errance, cris constants). </a:t>
                      </a:r>
                    </a:p>
                    <a:p>
                      <a:r>
                        <a:rPr lang="fr-FR" sz="1200" kern="1200" dirty="0">
                          <a:solidFill>
                            <a:schemeClr val="dk1"/>
                          </a:solidFill>
                          <a:effectLst/>
                          <a:latin typeface="+mn-lt"/>
                          <a:ea typeface="+mn-ea"/>
                          <a:cs typeface="+mn-cs"/>
                        </a:rPr>
                        <a:t>Sévérité 3 : Comportements dangereux, nécessite des contentions ou la mise en salle d’apaisement et / ou essaie de blesser les autres ou de se blesser et / ou tente de se sauver. </a:t>
                      </a:r>
                    </a:p>
                    <a:p>
                      <a:r>
                        <a:rPr lang="fr-FR" sz="1200" kern="1200" dirty="0">
                          <a:solidFill>
                            <a:schemeClr val="dk1"/>
                          </a:solidFill>
                          <a:effectLst/>
                          <a:latin typeface="+mn-lt"/>
                          <a:ea typeface="+mn-ea"/>
                          <a:cs typeface="+mn-cs"/>
                        </a:rPr>
                        <a:t>Source : FAHRES. REPEHRES, 2016, 2019, 2021. </a:t>
                      </a:r>
                      <a:endParaRPr lang="fr-FR" sz="1200"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4167105356"/>
                  </a:ext>
                </a:extLst>
              </a:tr>
            </a:tbl>
          </a:graphicData>
        </a:graphic>
      </p:graphicFrame>
      <p:sp>
        <p:nvSpPr>
          <p:cNvPr id="11" name="ZoneTexte 10">
            <a:extLst>
              <a:ext uri="{FF2B5EF4-FFF2-40B4-BE49-F238E27FC236}">
                <a16:creationId xmlns:a16="http://schemas.microsoft.com/office/drawing/2014/main" id="{C74F7177-1553-4C87-8F2C-130C5CD48A21}"/>
              </a:ext>
            </a:extLst>
          </p:cNvPr>
          <p:cNvSpPr txBox="1"/>
          <p:nvPr/>
        </p:nvSpPr>
        <p:spPr>
          <a:xfrm>
            <a:off x="1577129" y="1561944"/>
            <a:ext cx="9370505" cy="375552"/>
          </a:xfrm>
          <a:prstGeom prst="rect">
            <a:avLst/>
          </a:prstGeom>
          <a:noFill/>
        </p:spPr>
        <p:txBody>
          <a:bodyPr wrap="square">
            <a:spAutoFit/>
          </a:bodyPr>
          <a:lstStyle/>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 Tableau 3 :  Sévérité des  troubles du comportement associés à une épilepsie active.  </a:t>
            </a:r>
          </a:p>
        </p:txBody>
      </p:sp>
    </p:spTree>
    <p:extLst>
      <p:ext uri="{BB962C8B-B14F-4D97-AF65-F5344CB8AC3E}">
        <p14:creationId xmlns:p14="http://schemas.microsoft.com/office/powerpoint/2010/main" val="3577426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51D46CAC-17A1-4ACA-8B4C-054C9DAE9089}"/>
              </a:ext>
            </a:extLst>
          </p:cNvPr>
          <p:cNvPicPr>
            <a:picLocks noChangeAspect="1"/>
          </p:cNvPicPr>
          <p:nvPr/>
        </p:nvPicPr>
        <p:blipFill>
          <a:blip r:embed="rId2"/>
          <a:stretch>
            <a:fillRect/>
          </a:stretch>
        </p:blipFill>
        <p:spPr>
          <a:xfrm>
            <a:off x="1493240" y="401943"/>
            <a:ext cx="10586908" cy="5922103"/>
          </a:xfrm>
          <a:prstGeom prst="rect">
            <a:avLst/>
          </a:prstGeom>
        </p:spPr>
      </p:pic>
      <p:sp>
        <p:nvSpPr>
          <p:cNvPr id="6" name="Espace réservé du contenu 5">
            <a:extLst>
              <a:ext uri="{FF2B5EF4-FFF2-40B4-BE49-F238E27FC236}">
                <a16:creationId xmlns:a16="http://schemas.microsoft.com/office/drawing/2014/main" id="{F57514CA-B0C7-450A-9F99-BC3C40C480F3}"/>
              </a:ext>
            </a:extLst>
          </p:cNvPr>
          <p:cNvSpPr>
            <a:spLocks noGrp="1"/>
          </p:cNvSpPr>
          <p:nvPr>
            <p:ph idx="1"/>
          </p:nvPr>
        </p:nvSpPr>
        <p:spPr>
          <a:xfrm>
            <a:off x="989901" y="434247"/>
            <a:ext cx="10773473" cy="5857496"/>
          </a:xfrm>
        </p:spPr>
        <p:txBody>
          <a:bodyPr>
            <a:normAutofit/>
          </a:bodyPr>
          <a:lstStyle/>
          <a:p>
            <a:pPr marL="0" indent="0">
              <a:lnSpc>
                <a:spcPct val="100000"/>
              </a:lnSpc>
              <a:spcBef>
                <a:spcPts val="0"/>
              </a:spcBef>
              <a:buNone/>
            </a:pPr>
            <a:r>
              <a:rPr lang="fr-FR" sz="1800" dirty="0"/>
              <a:t>L’imbrication des troubles chez </a:t>
            </a:r>
          </a:p>
          <a:p>
            <a:pPr marL="0" indent="0">
              <a:lnSpc>
                <a:spcPct val="100000"/>
              </a:lnSpc>
              <a:spcBef>
                <a:spcPts val="0"/>
              </a:spcBef>
              <a:buNone/>
            </a:pPr>
            <a:r>
              <a:rPr lang="fr-FR" sz="1800" dirty="0"/>
              <a:t>des personnes en situation </a:t>
            </a:r>
          </a:p>
          <a:p>
            <a:pPr marL="0" indent="0">
              <a:lnSpc>
                <a:spcPct val="100000"/>
              </a:lnSpc>
              <a:spcBef>
                <a:spcPts val="0"/>
              </a:spcBef>
              <a:buNone/>
            </a:pPr>
            <a:r>
              <a:rPr lang="fr-FR" sz="1800" dirty="0"/>
              <a:t>de handicap rare.</a:t>
            </a:r>
          </a:p>
          <a:p>
            <a:pPr marL="0" indent="0">
              <a:lnSpc>
                <a:spcPct val="100000"/>
              </a:lnSpc>
              <a:spcBef>
                <a:spcPts val="0"/>
              </a:spcBef>
              <a:buNone/>
            </a:pPr>
            <a:endParaRPr lang="fr-FR" sz="1800" dirty="0"/>
          </a:p>
          <a:p>
            <a:pPr marL="0" indent="0">
              <a:lnSpc>
                <a:spcPct val="100000"/>
              </a:lnSpc>
              <a:spcBef>
                <a:spcPts val="0"/>
              </a:spcBef>
              <a:buNone/>
            </a:pPr>
            <a:endParaRPr lang="fr-FR" sz="1800" dirty="0"/>
          </a:p>
          <a:p>
            <a:pPr marL="0" indent="0">
              <a:lnSpc>
                <a:spcPct val="100000"/>
              </a:lnSpc>
              <a:spcBef>
                <a:spcPts val="0"/>
              </a:spcBef>
              <a:buNone/>
            </a:pPr>
            <a:endParaRPr lang="fr-FR" sz="1800" dirty="0"/>
          </a:p>
          <a:p>
            <a:pPr marL="0" indent="0">
              <a:lnSpc>
                <a:spcPct val="100000"/>
              </a:lnSpc>
              <a:spcBef>
                <a:spcPts val="0"/>
              </a:spcBef>
              <a:buNone/>
            </a:pPr>
            <a:r>
              <a:rPr lang="fr-FR" sz="1200" dirty="0"/>
              <a:t>Source : GNCHR, SCIDI,2018. </a:t>
            </a:r>
          </a:p>
          <a:p>
            <a:pPr marL="0" indent="0">
              <a:lnSpc>
                <a:spcPct val="100000"/>
              </a:lnSpc>
              <a:spcBef>
                <a:spcPts val="0"/>
              </a:spcBef>
              <a:buNone/>
            </a:pPr>
            <a:endParaRPr lang="fr-FR" sz="1200" dirty="0"/>
          </a:p>
          <a:p>
            <a:pPr marL="0" indent="0">
              <a:lnSpc>
                <a:spcPct val="100000"/>
              </a:lnSpc>
              <a:spcBef>
                <a:spcPts val="0"/>
              </a:spcBef>
              <a:buNone/>
            </a:pPr>
            <a:r>
              <a:rPr lang="fr-FR" sz="1200" dirty="0"/>
              <a:t>(Fourdrignier, 2019). </a:t>
            </a:r>
          </a:p>
        </p:txBody>
      </p:sp>
      <p:sp>
        <p:nvSpPr>
          <p:cNvPr id="2" name="Espace réservé du pied de page 1">
            <a:extLst>
              <a:ext uri="{FF2B5EF4-FFF2-40B4-BE49-F238E27FC236}">
                <a16:creationId xmlns:a16="http://schemas.microsoft.com/office/drawing/2014/main" id="{E229812F-F15C-4D8F-92CC-9265D0A0D9DD}"/>
              </a:ext>
            </a:extLst>
          </p:cNvPr>
          <p:cNvSpPr>
            <a:spLocks noGrp="1"/>
          </p:cNvSpPr>
          <p:nvPr>
            <p:ph type="ftr" sz="quarter" idx="11"/>
          </p:nvPr>
        </p:nvSpPr>
        <p:spPr/>
        <p:txBody>
          <a:bodyPr/>
          <a:lstStyle/>
          <a:p>
            <a:r>
              <a:rPr lang="fr-FR"/>
              <a:t>Marc FOURDRIGNIER. CREAI Grand EST. 1 juillet 2021</a:t>
            </a:r>
          </a:p>
        </p:txBody>
      </p:sp>
      <p:sp>
        <p:nvSpPr>
          <p:cNvPr id="3" name="Espace réservé du numéro de diapositive 2">
            <a:extLst>
              <a:ext uri="{FF2B5EF4-FFF2-40B4-BE49-F238E27FC236}">
                <a16:creationId xmlns:a16="http://schemas.microsoft.com/office/drawing/2014/main" id="{AE2EA3B4-BC65-4BE5-A9D4-114DC5E003D0}"/>
              </a:ext>
            </a:extLst>
          </p:cNvPr>
          <p:cNvSpPr>
            <a:spLocks noGrp="1"/>
          </p:cNvSpPr>
          <p:nvPr>
            <p:ph type="sldNum" sz="quarter" idx="12"/>
          </p:nvPr>
        </p:nvSpPr>
        <p:spPr/>
        <p:txBody>
          <a:bodyPr/>
          <a:lstStyle/>
          <a:p>
            <a:fld id="{B2E1351E-70F2-415C-B47A-B033F105B283}" type="slidenum">
              <a:rPr lang="fr-FR" smtClean="0"/>
              <a:t>19</a:t>
            </a:fld>
            <a:endParaRPr lang="fr-FR"/>
          </a:p>
        </p:txBody>
      </p:sp>
    </p:spTree>
    <p:extLst>
      <p:ext uri="{BB962C8B-B14F-4D97-AF65-F5344CB8AC3E}">
        <p14:creationId xmlns:p14="http://schemas.microsoft.com/office/powerpoint/2010/main" val="3568221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AC912F-FF4D-4416-A4F5-C510D0E9E9CE}"/>
              </a:ext>
            </a:extLst>
          </p:cNvPr>
          <p:cNvSpPr>
            <a:spLocks noGrp="1"/>
          </p:cNvSpPr>
          <p:nvPr>
            <p:ph type="title"/>
          </p:nvPr>
        </p:nvSpPr>
        <p:spPr/>
        <p:txBody>
          <a:bodyPr/>
          <a:lstStyle/>
          <a:p>
            <a:pPr algn="ctr"/>
            <a:r>
              <a:rPr lang="fr-FR" dirty="0"/>
              <a:t>Sommaire </a:t>
            </a:r>
          </a:p>
        </p:txBody>
      </p:sp>
      <p:sp>
        <p:nvSpPr>
          <p:cNvPr id="3" name="Espace réservé du contenu 2">
            <a:extLst>
              <a:ext uri="{FF2B5EF4-FFF2-40B4-BE49-F238E27FC236}">
                <a16:creationId xmlns:a16="http://schemas.microsoft.com/office/drawing/2014/main" id="{FA034034-31A5-4F76-A376-013257D7763C}"/>
              </a:ext>
            </a:extLst>
          </p:cNvPr>
          <p:cNvSpPr>
            <a:spLocks noGrp="1"/>
          </p:cNvSpPr>
          <p:nvPr>
            <p:ph idx="1"/>
          </p:nvPr>
        </p:nvSpPr>
        <p:spPr/>
        <p:txBody>
          <a:bodyPr>
            <a:normAutofit fontScale="92500" lnSpcReduction="20000"/>
          </a:bodyPr>
          <a:lstStyle/>
          <a:p>
            <a:pPr marL="857250" indent="-857250">
              <a:lnSpc>
                <a:spcPct val="150000"/>
              </a:lnSpc>
              <a:spcBef>
                <a:spcPts val="600"/>
              </a:spcBef>
              <a:spcAft>
                <a:spcPts val="600"/>
              </a:spcAft>
              <a:buFont typeface="+mj-lt"/>
              <a:buAutoNum type="romanUcPeriod"/>
            </a:pPr>
            <a:r>
              <a:rPr lang="fr-FR" sz="4000" dirty="0"/>
              <a:t>Une notion récente inscrite dans une histoire </a:t>
            </a:r>
          </a:p>
          <a:p>
            <a:pPr marL="857250" indent="-857250">
              <a:lnSpc>
                <a:spcPct val="150000"/>
              </a:lnSpc>
              <a:spcBef>
                <a:spcPts val="600"/>
              </a:spcBef>
              <a:spcAft>
                <a:spcPts val="600"/>
              </a:spcAft>
              <a:buFont typeface="+mj-lt"/>
              <a:buAutoNum type="romanUcPeriod"/>
            </a:pPr>
            <a:r>
              <a:rPr lang="fr-FR" sz="4000" dirty="0"/>
              <a:t>Une notion complexe à définir et des usages variés</a:t>
            </a:r>
          </a:p>
          <a:p>
            <a:pPr marL="857250" indent="-857250">
              <a:lnSpc>
                <a:spcPct val="150000"/>
              </a:lnSpc>
              <a:spcBef>
                <a:spcPts val="600"/>
              </a:spcBef>
              <a:spcAft>
                <a:spcPts val="600"/>
              </a:spcAft>
              <a:buFont typeface="+mj-lt"/>
              <a:buAutoNum type="romanUcPeriod"/>
            </a:pPr>
            <a:r>
              <a:rPr lang="fr-FR" sz="4000" dirty="0"/>
              <a:t>Une notion transversale ? </a:t>
            </a:r>
          </a:p>
          <a:p>
            <a:pPr marL="857250" indent="-857250">
              <a:lnSpc>
                <a:spcPct val="150000"/>
              </a:lnSpc>
              <a:spcBef>
                <a:spcPts val="600"/>
              </a:spcBef>
              <a:spcAft>
                <a:spcPts val="600"/>
              </a:spcAft>
              <a:buFont typeface="+mj-lt"/>
              <a:buAutoNum type="romanUcPeriod"/>
            </a:pPr>
            <a:r>
              <a:rPr lang="fr-FR" sz="4000" dirty="0"/>
              <a:t>Des études inspirantes </a:t>
            </a:r>
          </a:p>
          <a:p>
            <a:pPr marL="857250" indent="-857250">
              <a:buFont typeface="+mj-lt"/>
              <a:buAutoNum type="romanUcPeriod"/>
            </a:pPr>
            <a:endParaRPr lang="fr-FR" sz="4000" dirty="0"/>
          </a:p>
        </p:txBody>
      </p:sp>
      <p:sp>
        <p:nvSpPr>
          <p:cNvPr id="4" name="Espace réservé du pied de page 3">
            <a:extLst>
              <a:ext uri="{FF2B5EF4-FFF2-40B4-BE49-F238E27FC236}">
                <a16:creationId xmlns:a16="http://schemas.microsoft.com/office/drawing/2014/main" id="{3F07F96A-4245-4E92-96C7-9B69A6BA8307}"/>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9F079B3A-9783-4D82-8887-BBECAE555712}"/>
              </a:ext>
            </a:extLst>
          </p:cNvPr>
          <p:cNvSpPr>
            <a:spLocks noGrp="1"/>
          </p:cNvSpPr>
          <p:nvPr>
            <p:ph type="sldNum" sz="quarter" idx="12"/>
          </p:nvPr>
        </p:nvSpPr>
        <p:spPr/>
        <p:txBody>
          <a:bodyPr/>
          <a:lstStyle/>
          <a:p>
            <a:fld id="{B2E1351E-70F2-415C-B47A-B033F105B283}" type="slidenum">
              <a:rPr lang="fr-FR" smtClean="0"/>
              <a:t>2</a:t>
            </a:fld>
            <a:endParaRPr lang="fr-FR"/>
          </a:p>
        </p:txBody>
      </p:sp>
    </p:spTree>
    <p:extLst>
      <p:ext uri="{BB962C8B-B14F-4D97-AF65-F5344CB8AC3E}">
        <p14:creationId xmlns:p14="http://schemas.microsoft.com/office/powerpoint/2010/main" val="3943954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0626ECE-E0E5-46EE-BDFD-131C3970AA03}"/>
              </a:ext>
            </a:extLst>
          </p:cNvPr>
          <p:cNvSpPr>
            <a:spLocks noGrp="1"/>
          </p:cNvSpPr>
          <p:nvPr>
            <p:ph type="title"/>
          </p:nvPr>
        </p:nvSpPr>
        <p:spPr>
          <a:xfrm>
            <a:off x="912091" y="357507"/>
            <a:ext cx="10515600" cy="973123"/>
          </a:xfrm>
        </p:spPr>
        <p:txBody>
          <a:bodyPr>
            <a:normAutofit/>
          </a:bodyPr>
          <a:lstStyle/>
          <a:p>
            <a:pPr marL="857250" indent="-857250">
              <a:buFont typeface="+mj-lt"/>
              <a:buAutoNum type="romanUcPeriod" startAt="4"/>
            </a:pPr>
            <a:r>
              <a:rPr lang="fr-FR" sz="3600" dirty="0"/>
              <a:t>Des études inspirantes ? </a:t>
            </a:r>
          </a:p>
        </p:txBody>
      </p:sp>
      <p:sp>
        <p:nvSpPr>
          <p:cNvPr id="5" name="Espace réservé du contenu 4">
            <a:extLst>
              <a:ext uri="{FF2B5EF4-FFF2-40B4-BE49-F238E27FC236}">
                <a16:creationId xmlns:a16="http://schemas.microsoft.com/office/drawing/2014/main" id="{08D0C301-AC84-42CD-869D-D4DE5509633C}"/>
              </a:ext>
            </a:extLst>
          </p:cNvPr>
          <p:cNvSpPr>
            <a:spLocks noGrp="1"/>
          </p:cNvSpPr>
          <p:nvPr>
            <p:ph idx="1"/>
          </p:nvPr>
        </p:nvSpPr>
        <p:spPr/>
        <p:txBody>
          <a:bodyPr/>
          <a:lstStyle/>
          <a:p>
            <a:pPr marL="514350" indent="-514350">
              <a:buFont typeface="+mj-lt"/>
              <a:buAutoNum type="alphaUcPeriod"/>
            </a:pPr>
            <a:r>
              <a:rPr lang="fr-FR" dirty="0"/>
              <a:t>Des connaissances à améliorer </a:t>
            </a:r>
          </a:p>
          <a:p>
            <a:pPr marL="0" indent="0">
              <a:buNone/>
            </a:pPr>
            <a:endParaRPr lang="fr-FR" dirty="0"/>
          </a:p>
          <a:p>
            <a:pPr marL="0" indent="0" algn="just">
              <a:buNone/>
            </a:pPr>
            <a:r>
              <a:rPr lang="fr-FR" sz="1800" dirty="0">
                <a:solidFill>
                  <a:srgbClr val="303030"/>
                </a:solidFill>
                <a:effectLst/>
                <a:ea typeface="Times New Roman" panose="02020603050405020304" pitchFamily="18" charset="0"/>
                <a:cs typeface="Open Sans" panose="020B0606030504020204" pitchFamily="34" charset="0"/>
              </a:rPr>
              <a:t>Dans son expertise collective de 2016 l’INSERM indique : « </a:t>
            </a:r>
            <a:r>
              <a:rPr lang="fr-FR" sz="1800" i="1" dirty="0">
                <a:effectLst/>
                <a:ea typeface="Calibri" panose="020F0502020204030204" pitchFamily="34" charset="0"/>
                <a:cs typeface="Goudy"/>
              </a:rPr>
              <a:t>Il existe peu de données quantitatives et qualitatives sur les comportements-défis. Pour certains comportements d’agressivité, comme par exemple les attitudes sexuelles inappropriées, aucun chiffre n’est proposé en raison de difficultés de définition</a:t>
            </a:r>
            <a:r>
              <a:rPr lang="fr-FR" sz="1800" dirty="0">
                <a:effectLst/>
                <a:ea typeface="Calibri" panose="020F0502020204030204" pitchFamily="34" charset="0"/>
                <a:cs typeface="Goudy"/>
              </a:rPr>
              <a:t> » (INSERM, 2016, p 105). </a:t>
            </a:r>
          </a:p>
          <a:p>
            <a:pPr marL="0" indent="0" algn="just">
              <a:buNone/>
            </a:pPr>
            <a:endParaRPr lang="fr-FR" sz="1800" dirty="0">
              <a:effectLst/>
              <a:ea typeface="Calibri" panose="020F0502020204030204" pitchFamily="34" charset="0"/>
              <a:cs typeface="Goudy"/>
            </a:endParaRPr>
          </a:p>
          <a:p>
            <a:pPr marL="0" indent="0" algn="just">
              <a:buNone/>
            </a:pPr>
            <a:r>
              <a:rPr lang="fr-FR" sz="1800" dirty="0">
                <a:ea typeface="Calibri" panose="020F0502020204030204" pitchFamily="34" charset="0"/>
                <a:cs typeface="Goudy-Bold"/>
              </a:rPr>
              <a:t>L</a:t>
            </a:r>
            <a:r>
              <a:rPr lang="fr-FR" sz="1800" dirty="0">
                <a:effectLst/>
                <a:ea typeface="Calibri" panose="020F0502020204030204" pitchFamily="34" charset="0"/>
                <a:cs typeface="Goudy-Bold"/>
              </a:rPr>
              <a:t>e groupe d’experts recommande </a:t>
            </a:r>
            <a:r>
              <a:rPr lang="fr-FR" sz="1800" dirty="0">
                <a:effectLst/>
                <a:ea typeface="Calibri" panose="020F0502020204030204" pitchFamily="34" charset="0"/>
                <a:cs typeface="Goudy"/>
              </a:rPr>
              <a:t>des recherches ciblées abordant la problématique des comportements-défis de façon systémique et multidimensionnelle reposant sur une meilleure caractérisation et harmonisation des critères d’inclusion dans les études afin d’améliorer l’évaluation de ces troubles, les conséquences sur la vie de la personne avec DI comme celle de son entourage familial et professionnel. (INSERM, ibid.)</a:t>
            </a:r>
            <a:endParaRPr lang="fr-FR" sz="1800" dirty="0">
              <a:effectLst/>
              <a:ea typeface="Calibri" panose="020F0502020204030204" pitchFamily="34" charset="0"/>
              <a:cs typeface="Times New Roman" panose="02020603050405020304" pitchFamily="18" charset="0"/>
            </a:endParaRPr>
          </a:p>
          <a:p>
            <a:pPr marL="514350" indent="-514350">
              <a:buFont typeface="+mj-lt"/>
              <a:buAutoNum type="alphaUcPeriod"/>
            </a:pPr>
            <a:endParaRPr lang="fr-FR" dirty="0"/>
          </a:p>
        </p:txBody>
      </p:sp>
      <p:sp>
        <p:nvSpPr>
          <p:cNvPr id="2" name="Espace réservé du pied de page 1">
            <a:extLst>
              <a:ext uri="{FF2B5EF4-FFF2-40B4-BE49-F238E27FC236}">
                <a16:creationId xmlns:a16="http://schemas.microsoft.com/office/drawing/2014/main" id="{F59FEA1A-BC24-4B11-B9CF-0CB4021B1307}"/>
              </a:ext>
            </a:extLst>
          </p:cNvPr>
          <p:cNvSpPr>
            <a:spLocks noGrp="1"/>
          </p:cNvSpPr>
          <p:nvPr>
            <p:ph type="ftr" sz="quarter" idx="11"/>
          </p:nvPr>
        </p:nvSpPr>
        <p:spPr/>
        <p:txBody>
          <a:bodyPr/>
          <a:lstStyle/>
          <a:p>
            <a:r>
              <a:rPr lang="fr-FR"/>
              <a:t>Marc FOURDRIGNIER. CREAI Grand EST. 1 juillet 2021</a:t>
            </a:r>
          </a:p>
        </p:txBody>
      </p:sp>
      <p:sp>
        <p:nvSpPr>
          <p:cNvPr id="3" name="Espace réservé du numéro de diapositive 2">
            <a:extLst>
              <a:ext uri="{FF2B5EF4-FFF2-40B4-BE49-F238E27FC236}">
                <a16:creationId xmlns:a16="http://schemas.microsoft.com/office/drawing/2014/main" id="{C41A7654-C8E0-4190-9D11-124EA02539DC}"/>
              </a:ext>
            </a:extLst>
          </p:cNvPr>
          <p:cNvSpPr>
            <a:spLocks noGrp="1"/>
          </p:cNvSpPr>
          <p:nvPr>
            <p:ph type="sldNum" sz="quarter" idx="12"/>
          </p:nvPr>
        </p:nvSpPr>
        <p:spPr/>
        <p:txBody>
          <a:bodyPr/>
          <a:lstStyle/>
          <a:p>
            <a:fld id="{B2E1351E-70F2-415C-B47A-B033F105B283}" type="slidenum">
              <a:rPr lang="fr-FR" smtClean="0"/>
              <a:t>20</a:t>
            </a:fld>
            <a:endParaRPr lang="fr-FR"/>
          </a:p>
        </p:txBody>
      </p:sp>
    </p:spTree>
    <p:extLst>
      <p:ext uri="{BB962C8B-B14F-4D97-AF65-F5344CB8AC3E}">
        <p14:creationId xmlns:p14="http://schemas.microsoft.com/office/powerpoint/2010/main" val="2873469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3C7EB52-6054-49BC-9870-19E6FCAC3840}"/>
              </a:ext>
            </a:extLst>
          </p:cNvPr>
          <p:cNvSpPr>
            <a:spLocks noGrp="1"/>
          </p:cNvSpPr>
          <p:nvPr>
            <p:ph type="title"/>
          </p:nvPr>
        </p:nvSpPr>
        <p:spPr/>
        <p:txBody>
          <a:bodyPr>
            <a:normAutofit/>
          </a:bodyPr>
          <a:lstStyle/>
          <a:p>
            <a:pPr marL="857250" indent="-857250">
              <a:buFont typeface="+mj-lt"/>
              <a:buAutoNum type="romanUcPeriod" startAt="4"/>
            </a:pPr>
            <a:r>
              <a:rPr lang="fr-FR" sz="3600" dirty="0"/>
              <a:t>Des études inspirantes ? </a:t>
            </a:r>
          </a:p>
        </p:txBody>
      </p:sp>
      <p:sp>
        <p:nvSpPr>
          <p:cNvPr id="5" name="Espace réservé du contenu 4">
            <a:extLst>
              <a:ext uri="{FF2B5EF4-FFF2-40B4-BE49-F238E27FC236}">
                <a16:creationId xmlns:a16="http://schemas.microsoft.com/office/drawing/2014/main" id="{7F8CE0B6-9CD0-4F01-BF29-D275EEDC0022}"/>
              </a:ext>
            </a:extLst>
          </p:cNvPr>
          <p:cNvSpPr>
            <a:spLocks noGrp="1"/>
          </p:cNvSpPr>
          <p:nvPr>
            <p:ph idx="1"/>
          </p:nvPr>
        </p:nvSpPr>
        <p:spPr/>
        <p:txBody>
          <a:bodyPr>
            <a:normAutofit fontScale="85000" lnSpcReduction="20000"/>
          </a:bodyPr>
          <a:lstStyle/>
          <a:p>
            <a:pPr marL="514350" indent="-514350">
              <a:buFont typeface="+mj-lt"/>
              <a:buAutoNum type="alphaUcPeriod" startAt="2"/>
            </a:pPr>
            <a:r>
              <a:rPr lang="fr-FR" dirty="0"/>
              <a:t>Des premiers résultats</a:t>
            </a:r>
          </a:p>
          <a:p>
            <a:pPr marL="0" indent="0">
              <a:buNone/>
            </a:pPr>
            <a:r>
              <a:rPr lang="fr-FR" sz="1800" b="1" i="1" u="sng" dirty="0"/>
              <a:t>Les travaux du réseau Lucioles</a:t>
            </a:r>
          </a:p>
          <a:p>
            <a:pPr marL="0" indent="0">
              <a:buNone/>
            </a:pPr>
            <a:r>
              <a:rPr lang="fr-FR" sz="1800" dirty="0"/>
              <a:t>Il s’agit d’une recherche-action « Troubles du comportement et handicap mental sévère »  analysant 25 itinéraires de personnes en situation de handicap intellectuel sévère, ayant été accompagnées vers une réduction significative de troubles sévères du comportement. (</a:t>
            </a:r>
            <a:r>
              <a:rPr lang="fr-FR" sz="1800" dirty="0" err="1"/>
              <a:t>Lacau</a:t>
            </a:r>
            <a:r>
              <a:rPr lang="fr-FR" sz="1800" dirty="0"/>
              <a:t>, 2018). </a:t>
            </a:r>
          </a:p>
          <a:p>
            <a:pPr marL="0" indent="0" algn="just">
              <a:buNone/>
            </a:pPr>
            <a:r>
              <a:rPr lang="fr-FR" sz="1900" dirty="0"/>
              <a:t>Ces troubles du comportement sont générés par « un environnement qui est inadapté ». </a:t>
            </a:r>
          </a:p>
          <a:p>
            <a:pPr marL="0" indent="0" algn="just">
              <a:buNone/>
            </a:pPr>
            <a:r>
              <a:rPr lang="fr-FR" sz="1900" dirty="0"/>
              <a:t>Les raisons d’être de ces comportements sont, par ordre décroissant de citation spontanée : </a:t>
            </a:r>
          </a:p>
          <a:p>
            <a:pPr algn="just">
              <a:buFontTx/>
              <a:buChar char="-"/>
            </a:pPr>
            <a:r>
              <a:rPr lang="fr-FR" sz="1900" dirty="0"/>
              <a:t>Le manque de moyens de communication pour pouvoir dire, demander, choisir… comprendre, anticiper, éventuellement négocier.</a:t>
            </a:r>
          </a:p>
          <a:p>
            <a:pPr algn="just">
              <a:buFontTx/>
              <a:buChar char="-"/>
            </a:pPr>
            <a:r>
              <a:rPr lang="fr-FR" sz="1900" dirty="0"/>
              <a:t> Une difficulté à vivre les changements, les refus, les frustrations, l’attente. </a:t>
            </a:r>
          </a:p>
          <a:p>
            <a:pPr algn="just">
              <a:buFontTx/>
              <a:buChar char="-"/>
            </a:pPr>
            <a:r>
              <a:rPr lang="fr-FR" sz="1900" dirty="0"/>
              <a:t>Un manque d’activités ou d’activités adaptées ou d’activités aux goûts du  résident ou choisies. </a:t>
            </a:r>
          </a:p>
          <a:p>
            <a:pPr algn="just">
              <a:buFontTx/>
              <a:buChar char="-"/>
            </a:pPr>
            <a:r>
              <a:rPr lang="fr-FR" sz="1900" dirty="0"/>
              <a:t>Des troubles du sommeil </a:t>
            </a:r>
          </a:p>
          <a:p>
            <a:pPr algn="just">
              <a:buFontTx/>
              <a:buChar char="-"/>
            </a:pPr>
            <a:r>
              <a:rPr lang="fr-FR" sz="1900" dirty="0"/>
              <a:t>Des troubles somatiques difficiles à diagnostiquer et à localiser pour des personnes qui n’ont pas accès à la parole ou à un mode de communication explicite. </a:t>
            </a:r>
          </a:p>
          <a:p>
            <a:pPr algn="just">
              <a:buFontTx/>
              <a:buChar char="-"/>
            </a:pPr>
            <a:r>
              <a:rPr lang="fr-FR" sz="1900" dirty="0"/>
              <a:t>Une hypersensibilité sensorielle (au bruit, à la promiscuité, à l’étroitesse des espaces, au toucher…). </a:t>
            </a:r>
          </a:p>
          <a:p>
            <a:pPr algn="just">
              <a:buFontTx/>
              <a:buChar char="-"/>
            </a:pPr>
            <a:r>
              <a:rPr lang="fr-FR" sz="1900" dirty="0"/>
              <a:t>Une difficulté face à la séparation. </a:t>
            </a:r>
            <a:endParaRPr lang="fr-FR" sz="1900" b="1" i="1" u="sng" dirty="0"/>
          </a:p>
        </p:txBody>
      </p:sp>
      <p:sp>
        <p:nvSpPr>
          <p:cNvPr id="2" name="Espace réservé du pied de page 1">
            <a:extLst>
              <a:ext uri="{FF2B5EF4-FFF2-40B4-BE49-F238E27FC236}">
                <a16:creationId xmlns:a16="http://schemas.microsoft.com/office/drawing/2014/main" id="{01599276-FCE0-4766-8CDF-93A1FE284A39}"/>
              </a:ext>
            </a:extLst>
          </p:cNvPr>
          <p:cNvSpPr>
            <a:spLocks noGrp="1"/>
          </p:cNvSpPr>
          <p:nvPr>
            <p:ph type="ftr" sz="quarter" idx="11"/>
          </p:nvPr>
        </p:nvSpPr>
        <p:spPr/>
        <p:txBody>
          <a:bodyPr/>
          <a:lstStyle/>
          <a:p>
            <a:r>
              <a:rPr lang="fr-FR"/>
              <a:t>Marc FOURDRIGNIER. CREAI Grand EST. 1 juillet 2021</a:t>
            </a:r>
          </a:p>
        </p:txBody>
      </p:sp>
      <p:sp>
        <p:nvSpPr>
          <p:cNvPr id="3" name="Espace réservé du numéro de diapositive 2">
            <a:extLst>
              <a:ext uri="{FF2B5EF4-FFF2-40B4-BE49-F238E27FC236}">
                <a16:creationId xmlns:a16="http://schemas.microsoft.com/office/drawing/2014/main" id="{8A0FFC56-D24B-4687-B8E6-2ABCEC4EDF7D}"/>
              </a:ext>
            </a:extLst>
          </p:cNvPr>
          <p:cNvSpPr>
            <a:spLocks noGrp="1"/>
          </p:cNvSpPr>
          <p:nvPr>
            <p:ph type="sldNum" sz="quarter" idx="12"/>
          </p:nvPr>
        </p:nvSpPr>
        <p:spPr/>
        <p:txBody>
          <a:bodyPr/>
          <a:lstStyle/>
          <a:p>
            <a:fld id="{B2E1351E-70F2-415C-B47A-B033F105B283}" type="slidenum">
              <a:rPr lang="fr-FR" smtClean="0"/>
              <a:t>21</a:t>
            </a:fld>
            <a:endParaRPr lang="fr-FR"/>
          </a:p>
        </p:txBody>
      </p:sp>
    </p:spTree>
    <p:extLst>
      <p:ext uri="{BB962C8B-B14F-4D97-AF65-F5344CB8AC3E}">
        <p14:creationId xmlns:p14="http://schemas.microsoft.com/office/powerpoint/2010/main" val="1232795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CD7132-8FCA-49D4-B0AA-B5122DCAD6BB}"/>
              </a:ext>
            </a:extLst>
          </p:cNvPr>
          <p:cNvSpPr>
            <a:spLocks noGrp="1"/>
          </p:cNvSpPr>
          <p:nvPr>
            <p:ph type="title"/>
          </p:nvPr>
        </p:nvSpPr>
        <p:spPr/>
        <p:txBody>
          <a:bodyPr>
            <a:normAutofit/>
          </a:bodyPr>
          <a:lstStyle/>
          <a:p>
            <a:pPr marL="857250" indent="-857250">
              <a:buFont typeface="+mj-lt"/>
              <a:buAutoNum type="romanUcPeriod" startAt="4"/>
            </a:pPr>
            <a:r>
              <a:rPr lang="fr-FR" sz="3600" dirty="0"/>
              <a:t>Des études inspirantes ? </a:t>
            </a:r>
          </a:p>
        </p:txBody>
      </p:sp>
      <p:sp>
        <p:nvSpPr>
          <p:cNvPr id="3" name="Espace réservé du contenu 2">
            <a:extLst>
              <a:ext uri="{FF2B5EF4-FFF2-40B4-BE49-F238E27FC236}">
                <a16:creationId xmlns:a16="http://schemas.microsoft.com/office/drawing/2014/main" id="{D8A9B270-19E1-4C83-9271-C2471564B0CE}"/>
              </a:ext>
            </a:extLst>
          </p:cNvPr>
          <p:cNvSpPr>
            <a:spLocks noGrp="1"/>
          </p:cNvSpPr>
          <p:nvPr>
            <p:ph idx="1"/>
          </p:nvPr>
        </p:nvSpPr>
        <p:spPr/>
        <p:txBody>
          <a:bodyPr>
            <a:normAutofit/>
          </a:bodyPr>
          <a:lstStyle/>
          <a:p>
            <a:pPr marL="0" indent="0" algn="just">
              <a:buNone/>
            </a:pPr>
            <a:r>
              <a:rPr lang="fr-FR" sz="1800" dirty="0"/>
              <a:t>Les accompagnements jugés efficaces par les professionnels et les familles :</a:t>
            </a:r>
          </a:p>
          <a:p>
            <a:pPr marL="0" indent="0" algn="just">
              <a:buNone/>
            </a:pPr>
            <a:r>
              <a:rPr lang="fr-FR" sz="1800" dirty="0"/>
              <a:t>les professionnels et les familles ont souvent mis longtemps avant de comprendre ces causes qui finalement, a posteriori font l’unanimité. </a:t>
            </a:r>
          </a:p>
          <a:p>
            <a:pPr marL="0" indent="0" algn="just">
              <a:buNone/>
            </a:pPr>
            <a:r>
              <a:rPr lang="fr-FR" sz="1800" dirty="0"/>
              <a:t>Les solutions jugées efficaces par les professionnels et les familles; </a:t>
            </a:r>
          </a:p>
          <a:p>
            <a:pPr algn="just">
              <a:buFontTx/>
              <a:buChar char="-"/>
            </a:pPr>
            <a:r>
              <a:rPr lang="fr-FR" sz="1800" dirty="0"/>
              <a:t>Mise en place d’aides à la communication, lesquelles contribuent grandement à la réduction des troubles du comportement. </a:t>
            </a:r>
          </a:p>
          <a:p>
            <a:pPr algn="just">
              <a:buFontTx/>
              <a:buChar char="-"/>
            </a:pPr>
            <a:r>
              <a:rPr lang="fr-FR" sz="1800" dirty="0"/>
              <a:t>Prescription de psychotropes ; ceux-ci sont donnés majoritairement pour longtemps : 5, 10, 30 ans… (efficacité à relativiser)</a:t>
            </a:r>
          </a:p>
          <a:p>
            <a:pPr algn="just">
              <a:buFontTx/>
              <a:buChar char="-"/>
            </a:pPr>
            <a:r>
              <a:rPr lang="fr-FR" sz="1800" dirty="0"/>
              <a:t>Développement d’activités (individuelles et collectives, physiques, éducatives…) en lien avec les goûts des personnes, éventuellement choisies. </a:t>
            </a:r>
          </a:p>
          <a:p>
            <a:pPr algn="just">
              <a:buFontTx/>
              <a:buChar char="-"/>
            </a:pPr>
            <a:r>
              <a:rPr lang="fr-FR" sz="1800" dirty="0"/>
              <a:t>Collaboration et co-construction de solutions entre parents et professionnels ;.</a:t>
            </a:r>
          </a:p>
          <a:p>
            <a:pPr algn="just">
              <a:buFontTx/>
              <a:buChar char="-"/>
            </a:pPr>
            <a:r>
              <a:rPr lang="fr-FR" sz="1800" dirty="0"/>
              <a:t> Formation des professionnels à la mise en œuvre coordonnée d’une éducation structurée (par opposition à une éducation « spontanée » ou « improvisée »). </a:t>
            </a:r>
          </a:p>
        </p:txBody>
      </p:sp>
      <p:sp>
        <p:nvSpPr>
          <p:cNvPr id="4" name="Espace réservé du pied de page 3">
            <a:extLst>
              <a:ext uri="{FF2B5EF4-FFF2-40B4-BE49-F238E27FC236}">
                <a16:creationId xmlns:a16="http://schemas.microsoft.com/office/drawing/2014/main" id="{7E6CE83B-33F2-4A7E-B29C-70D5AC7DB88E}"/>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9EC8FE52-EA14-4DA4-8479-2C41AB4E62B8}"/>
              </a:ext>
            </a:extLst>
          </p:cNvPr>
          <p:cNvSpPr>
            <a:spLocks noGrp="1"/>
          </p:cNvSpPr>
          <p:nvPr>
            <p:ph type="sldNum" sz="quarter" idx="12"/>
          </p:nvPr>
        </p:nvSpPr>
        <p:spPr/>
        <p:txBody>
          <a:bodyPr/>
          <a:lstStyle/>
          <a:p>
            <a:fld id="{B2E1351E-70F2-415C-B47A-B033F105B283}" type="slidenum">
              <a:rPr lang="fr-FR" smtClean="0"/>
              <a:t>22</a:t>
            </a:fld>
            <a:endParaRPr lang="fr-FR"/>
          </a:p>
        </p:txBody>
      </p:sp>
    </p:spTree>
    <p:extLst>
      <p:ext uri="{BB962C8B-B14F-4D97-AF65-F5344CB8AC3E}">
        <p14:creationId xmlns:p14="http://schemas.microsoft.com/office/powerpoint/2010/main" val="3730821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C227B3-DE5B-4A84-ADCE-2C669C3420DC}"/>
              </a:ext>
            </a:extLst>
          </p:cNvPr>
          <p:cNvSpPr>
            <a:spLocks noGrp="1"/>
          </p:cNvSpPr>
          <p:nvPr>
            <p:ph type="title"/>
          </p:nvPr>
        </p:nvSpPr>
        <p:spPr/>
        <p:txBody>
          <a:bodyPr/>
          <a:lstStyle/>
          <a:p>
            <a:pPr marL="857250" indent="-857250">
              <a:buFont typeface="+mj-lt"/>
              <a:buAutoNum type="romanUcPeriod" startAt="4"/>
            </a:pPr>
            <a:r>
              <a:rPr lang="fr-FR" sz="4400" dirty="0"/>
              <a:t>Des études inspirantes ? </a:t>
            </a:r>
            <a:endParaRPr lang="fr-FR" dirty="0"/>
          </a:p>
        </p:txBody>
      </p:sp>
      <p:sp>
        <p:nvSpPr>
          <p:cNvPr id="3" name="Espace réservé du contenu 2">
            <a:extLst>
              <a:ext uri="{FF2B5EF4-FFF2-40B4-BE49-F238E27FC236}">
                <a16:creationId xmlns:a16="http://schemas.microsoft.com/office/drawing/2014/main" id="{065D263B-9480-45C4-910C-ACCF78783FB7}"/>
              </a:ext>
            </a:extLst>
          </p:cNvPr>
          <p:cNvSpPr>
            <a:spLocks noGrp="1"/>
          </p:cNvSpPr>
          <p:nvPr>
            <p:ph idx="1"/>
          </p:nvPr>
        </p:nvSpPr>
        <p:spPr/>
        <p:txBody>
          <a:bodyPr>
            <a:normAutofit fontScale="92500" lnSpcReduction="20000"/>
          </a:bodyPr>
          <a:lstStyle/>
          <a:p>
            <a:pPr marL="0" indent="0">
              <a:lnSpc>
                <a:spcPct val="70000"/>
              </a:lnSpc>
              <a:buNone/>
            </a:pPr>
            <a:r>
              <a:rPr lang="fr-FR" sz="1900" b="1" i="1" u="sng" dirty="0"/>
              <a:t>Les travaux d’une chercheuse suisse  (Veyre, 2020). </a:t>
            </a:r>
          </a:p>
          <a:p>
            <a:pPr algn="just">
              <a:lnSpc>
                <a:spcPct val="107000"/>
              </a:lnSpc>
              <a:spcAft>
                <a:spcPts val="800"/>
              </a:spcAft>
            </a:pPr>
            <a:r>
              <a:rPr lang="fr-FR" sz="1900" dirty="0">
                <a:solidFill>
                  <a:srgbClr val="303030"/>
                </a:solidFill>
                <a:ea typeface="Times New Roman" panose="02020603050405020304" pitchFamily="18" charset="0"/>
                <a:cs typeface="Open Sans" panose="020B0606030504020204" pitchFamily="34" charset="0"/>
              </a:rPr>
              <a:t>U</a:t>
            </a:r>
            <a:r>
              <a:rPr lang="fr-FR" sz="1900" dirty="0">
                <a:solidFill>
                  <a:srgbClr val="303030"/>
                </a:solidFill>
                <a:effectLst/>
                <a:ea typeface="Times New Roman" panose="02020603050405020304" pitchFamily="18" charset="0"/>
                <a:cs typeface="Open Sans" panose="020B0606030504020204" pitchFamily="34" charset="0"/>
              </a:rPr>
              <a:t>ne première étude [</a:t>
            </a:r>
            <a:r>
              <a:rPr lang="fr-FR" sz="1900" dirty="0">
                <a:effectLst/>
                <a:ea typeface="Calibri" panose="020F0502020204030204" pitchFamily="34" charset="0"/>
                <a:cs typeface="ArialMT"/>
              </a:rPr>
              <a:t>Smith et al. (2020)] qui analyse les</a:t>
            </a:r>
            <a:r>
              <a:rPr lang="fr-FR" sz="1900" dirty="0">
                <a:solidFill>
                  <a:srgbClr val="303030"/>
                </a:solidFill>
                <a:effectLst/>
                <a:ea typeface="Times New Roman" panose="02020603050405020304" pitchFamily="18" charset="0"/>
                <a:cs typeface="Open Sans" panose="020B0606030504020204" pitchFamily="34" charset="0"/>
              </a:rPr>
              <a:t> </a:t>
            </a:r>
            <a:r>
              <a:rPr lang="fr-FR" sz="1900" dirty="0">
                <a:effectLst/>
                <a:ea typeface="Calibri" panose="020F0502020204030204" pitchFamily="34" charset="0"/>
                <a:cs typeface="ArialMT"/>
              </a:rPr>
              <a:t>compétences communicationnelles de 601 adultes âgés de plus de 40 ans</a:t>
            </a:r>
            <a:r>
              <a:rPr lang="fr-FR" sz="1900" dirty="0">
                <a:solidFill>
                  <a:srgbClr val="303030"/>
                </a:solidFill>
                <a:effectLst/>
                <a:ea typeface="Times New Roman" panose="02020603050405020304" pitchFamily="18" charset="0"/>
                <a:cs typeface="Open Sans" panose="020B0606030504020204" pitchFamily="34" charset="0"/>
              </a:rPr>
              <a:t> </a:t>
            </a:r>
            <a:r>
              <a:rPr lang="fr-FR" sz="1900" dirty="0">
                <a:effectLst/>
                <a:ea typeface="Calibri" panose="020F0502020204030204" pitchFamily="34" charset="0"/>
                <a:cs typeface="ArialMT"/>
              </a:rPr>
              <a:t>présentant une DI : « </a:t>
            </a:r>
            <a:r>
              <a:rPr lang="fr-FR" sz="1900" i="1" dirty="0">
                <a:effectLst/>
                <a:ea typeface="Calibri" panose="020F0502020204030204" pitchFamily="34" charset="0"/>
                <a:cs typeface="ArialMT"/>
              </a:rPr>
              <a:t>Si 75% des</a:t>
            </a:r>
            <a:r>
              <a:rPr lang="fr-FR" sz="1900" i="1" dirty="0">
                <a:solidFill>
                  <a:srgbClr val="303030"/>
                </a:solidFill>
                <a:effectLst/>
                <a:ea typeface="Times New Roman" panose="02020603050405020304" pitchFamily="18" charset="0"/>
                <a:cs typeface="Open Sans" panose="020B0606030504020204" pitchFamily="34" charset="0"/>
              </a:rPr>
              <a:t> </a:t>
            </a:r>
            <a:r>
              <a:rPr lang="fr-FR" sz="1900" i="1" dirty="0">
                <a:effectLst/>
                <a:ea typeface="Calibri" panose="020F0502020204030204" pitchFamily="34" charset="0"/>
                <a:cs typeface="ArialMT"/>
              </a:rPr>
              <a:t>participants déclarent communiquer verbalement, ils sont plus de la moitié à</a:t>
            </a:r>
            <a:r>
              <a:rPr lang="fr-FR" sz="1900" i="1" dirty="0">
                <a:solidFill>
                  <a:srgbClr val="303030"/>
                </a:solidFill>
                <a:effectLst/>
                <a:ea typeface="Times New Roman" panose="02020603050405020304" pitchFamily="18" charset="0"/>
                <a:cs typeface="Open Sans" panose="020B0606030504020204" pitchFamily="34" charset="0"/>
              </a:rPr>
              <a:t> </a:t>
            </a:r>
            <a:r>
              <a:rPr lang="fr-FR" sz="1900" i="1" dirty="0">
                <a:effectLst/>
                <a:ea typeface="Calibri" panose="020F0502020204030204" pitchFamily="34" charset="0"/>
                <a:cs typeface="ArialMT"/>
              </a:rPr>
              <a:t>trouver difficile de communiquer avec des professionnels et des partenaires non</a:t>
            </a:r>
            <a:r>
              <a:rPr lang="fr-FR" sz="1900" i="1" dirty="0">
                <a:solidFill>
                  <a:srgbClr val="303030"/>
                </a:solidFill>
                <a:effectLst/>
                <a:ea typeface="Times New Roman" panose="02020603050405020304" pitchFamily="18" charset="0"/>
                <a:cs typeface="Open Sans" panose="020B0606030504020204" pitchFamily="34" charset="0"/>
              </a:rPr>
              <a:t> </a:t>
            </a:r>
            <a:r>
              <a:rPr lang="fr-FR" sz="1900" i="1" dirty="0">
                <a:effectLst/>
                <a:ea typeface="Calibri" panose="020F0502020204030204" pitchFamily="34" charset="0"/>
                <a:cs typeface="ArialMT"/>
              </a:rPr>
              <a:t>familiers. 25% des participants communiquent principalement de manière non</a:t>
            </a:r>
            <a:r>
              <a:rPr lang="fr-FR" sz="1900" i="1" dirty="0">
                <a:solidFill>
                  <a:srgbClr val="303030"/>
                </a:solidFill>
                <a:effectLst/>
                <a:ea typeface="Times New Roman" panose="02020603050405020304" pitchFamily="18" charset="0"/>
                <a:cs typeface="Open Sans" panose="020B0606030504020204" pitchFamily="34" charset="0"/>
              </a:rPr>
              <a:t> </a:t>
            </a:r>
            <a:r>
              <a:rPr lang="fr-FR" sz="1900" i="1" dirty="0">
                <a:effectLst/>
                <a:ea typeface="Calibri" panose="020F0502020204030204" pitchFamily="34" charset="0"/>
                <a:cs typeface="ArialMT"/>
              </a:rPr>
              <a:t>verbale, les expressions faciales sont rapportées comme étant le canal de</a:t>
            </a:r>
            <a:r>
              <a:rPr lang="fr-FR" sz="1900" i="1" dirty="0">
                <a:solidFill>
                  <a:srgbClr val="303030"/>
                </a:solidFill>
                <a:effectLst/>
                <a:ea typeface="Times New Roman" panose="02020603050405020304" pitchFamily="18" charset="0"/>
                <a:cs typeface="Open Sans" panose="020B0606030504020204" pitchFamily="34" charset="0"/>
              </a:rPr>
              <a:t> </a:t>
            </a:r>
            <a:r>
              <a:rPr lang="fr-FR" sz="1900" i="1" dirty="0">
                <a:effectLst/>
                <a:ea typeface="Calibri" panose="020F0502020204030204" pitchFamily="34" charset="0"/>
                <a:cs typeface="ArialMT"/>
              </a:rPr>
              <a:t>communication le plus fréquemment utilisé par les participants. Les auteurs</a:t>
            </a:r>
            <a:r>
              <a:rPr lang="fr-FR" sz="1900" i="1" dirty="0">
                <a:solidFill>
                  <a:srgbClr val="303030"/>
                </a:solidFill>
                <a:effectLst/>
                <a:ea typeface="Times New Roman" panose="02020603050405020304" pitchFamily="18" charset="0"/>
                <a:cs typeface="Open Sans" panose="020B0606030504020204" pitchFamily="34" charset="0"/>
              </a:rPr>
              <a:t> </a:t>
            </a:r>
            <a:r>
              <a:rPr lang="fr-FR" sz="1900" i="1" dirty="0">
                <a:effectLst/>
                <a:ea typeface="Calibri" panose="020F0502020204030204" pitchFamily="34" charset="0"/>
                <a:cs typeface="ArialMT"/>
              </a:rPr>
              <a:t>concluent que de multiples facteurs contribuent à maintenir ou aggraver les</a:t>
            </a:r>
            <a:r>
              <a:rPr lang="fr-FR" sz="1900" i="1" dirty="0">
                <a:solidFill>
                  <a:srgbClr val="303030"/>
                </a:solidFill>
                <a:effectLst/>
                <a:ea typeface="Times New Roman" panose="02020603050405020304" pitchFamily="18" charset="0"/>
                <a:cs typeface="Open Sans" panose="020B0606030504020204" pitchFamily="34" charset="0"/>
              </a:rPr>
              <a:t> </a:t>
            </a:r>
            <a:r>
              <a:rPr lang="fr-FR" sz="1900" i="1" dirty="0">
                <a:effectLst/>
                <a:ea typeface="Calibri" panose="020F0502020204030204" pitchFamily="34" charset="0"/>
                <a:cs typeface="ArialMT"/>
              </a:rPr>
              <a:t>déficits en communication des adultes présentant une DI. Il peut s'agir tant de</a:t>
            </a:r>
            <a:r>
              <a:rPr lang="fr-FR" sz="1900" i="1" dirty="0">
                <a:solidFill>
                  <a:srgbClr val="303030"/>
                </a:solidFill>
                <a:effectLst/>
                <a:ea typeface="Times New Roman" panose="02020603050405020304" pitchFamily="18" charset="0"/>
                <a:cs typeface="Open Sans" panose="020B0606030504020204" pitchFamily="34" charset="0"/>
              </a:rPr>
              <a:t> </a:t>
            </a:r>
            <a:r>
              <a:rPr lang="fr-FR" sz="1900" i="1" dirty="0">
                <a:effectLst/>
                <a:ea typeface="Calibri" panose="020F0502020204030204" pitchFamily="34" charset="0"/>
                <a:cs typeface="ArialMT"/>
              </a:rPr>
              <a:t>facteurs personnels, comme </a:t>
            </a:r>
            <a:r>
              <a:rPr lang="fr-FR" sz="1900" i="1" u="sng" dirty="0">
                <a:effectLst/>
                <a:ea typeface="Calibri" panose="020F0502020204030204" pitchFamily="34" charset="0"/>
                <a:cs typeface="ArialMT"/>
              </a:rPr>
              <a:t>la présence de comportements-défis</a:t>
            </a:r>
            <a:r>
              <a:rPr lang="fr-FR" sz="1900" i="1" dirty="0">
                <a:effectLst/>
                <a:ea typeface="Calibri" panose="020F0502020204030204" pitchFamily="34" charset="0"/>
                <a:cs typeface="ArialMT"/>
              </a:rPr>
              <a:t> que de</a:t>
            </a:r>
            <a:r>
              <a:rPr lang="fr-FR" sz="1900" i="1" dirty="0">
                <a:solidFill>
                  <a:srgbClr val="303030"/>
                </a:solidFill>
                <a:effectLst/>
                <a:ea typeface="Times New Roman" panose="02020603050405020304" pitchFamily="18" charset="0"/>
                <a:cs typeface="Open Sans" panose="020B0606030504020204" pitchFamily="34" charset="0"/>
              </a:rPr>
              <a:t> </a:t>
            </a:r>
            <a:r>
              <a:rPr lang="fr-FR" sz="1900" i="1" dirty="0">
                <a:effectLst/>
                <a:ea typeface="Calibri" panose="020F0502020204030204" pitchFamily="34" charset="0"/>
                <a:cs typeface="ArialMT"/>
              </a:rPr>
              <a:t>facteurs environnementaux, par exemple des contextes de vie peu stimulants ».</a:t>
            </a:r>
            <a:endParaRPr lang="fr-FR" sz="19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fr-FR" sz="1900" dirty="0">
                <a:solidFill>
                  <a:srgbClr val="303030"/>
                </a:solidFill>
                <a:effectLst/>
                <a:ea typeface="Times New Roman" panose="02020603050405020304" pitchFamily="18" charset="0"/>
                <a:cs typeface="Open Sans" panose="020B0606030504020204" pitchFamily="34" charset="0"/>
              </a:rPr>
              <a:t>Plus globalement elle indique que « </a:t>
            </a:r>
            <a:r>
              <a:rPr lang="fr-FR" sz="1900" i="1" dirty="0">
                <a:effectLst/>
                <a:ea typeface="Calibri" panose="020F0502020204030204" pitchFamily="34" charset="0"/>
                <a:cs typeface="ArialMT"/>
              </a:rPr>
              <a:t>de nombreuses recherches […] démontrent le lien étroit existant entre les manifestations de comportements-défis ou de détresse et le manque de compétences communicationnelles [Lloyd &amp; Kennedy 2014]. (…) Notons également que ces comportements peuvent affecter le développement des compétences de communication et contribuer à isoler la personne de son entourage </a:t>
            </a:r>
            <a:r>
              <a:rPr lang="fr-FR" sz="1900" dirty="0">
                <a:effectLst/>
                <a:ea typeface="Calibri" panose="020F0502020204030204" pitchFamily="34" charset="0"/>
                <a:cs typeface="ArialMT"/>
              </a:rPr>
              <a:t>».</a:t>
            </a:r>
            <a:endParaRPr lang="fr-FR" sz="1900" dirty="0">
              <a:effectLst/>
              <a:ea typeface="Calibri" panose="020F0502020204030204" pitchFamily="34" charset="0"/>
              <a:cs typeface="Times New Roman" panose="02020603050405020304" pitchFamily="18" charset="0"/>
            </a:endParaRPr>
          </a:p>
          <a:p>
            <a:pPr marL="0" indent="0">
              <a:lnSpc>
                <a:spcPct val="70000"/>
              </a:lnSpc>
              <a:buNone/>
            </a:pPr>
            <a:endParaRPr lang="fr-FR" sz="1500" b="1" i="1" u="sng" dirty="0"/>
          </a:p>
        </p:txBody>
      </p:sp>
      <p:sp>
        <p:nvSpPr>
          <p:cNvPr id="4" name="Espace réservé du pied de page 3">
            <a:extLst>
              <a:ext uri="{FF2B5EF4-FFF2-40B4-BE49-F238E27FC236}">
                <a16:creationId xmlns:a16="http://schemas.microsoft.com/office/drawing/2014/main" id="{E4868BF9-CF18-4280-968A-E25B8F4A9ED6}"/>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884F258F-F650-4BE7-9515-E6F5421102FA}"/>
              </a:ext>
            </a:extLst>
          </p:cNvPr>
          <p:cNvSpPr>
            <a:spLocks noGrp="1"/>
          </p:cNvSpPr>
          <p:nvPr>
            <p:ph type="sldNum" sz="quarter" idx="12"/>
          </p:nvPr>
        </p:nvSpPr>
        <p:spPr/>
        <p:txBody>
          <a:bodyPr/>
          <a:lstStyle/>
          <a:p>
            <a:fld id="{B2E1351E-70F2-415C-B47A-B033F105B283}" type="slidenum">
              <a:rPr lang="fr-FR" smtClean="0"/>
              <a:t>23</a:t>
            </a:fld>
            <a:endParaRPr lang="fr-FR"/>
          </a:p>
        </p:txBody>
      </p:sp>
    </p:spTree>
    <p:extLst>
      <p:ext uri="{BB962C8B-B14F-4D97-AF65-F5344CB8AC3E}">
        <p14:creationId xmlns:p14="http://schemas.microsoft.com/office/powerpoint/2010/main" val="2271543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120F35-B136-4A41-B37D-A4EDA3E663BC}"/>
              </a:ext>
            </a:extLst>
          </p:cNvPr>
          <p:cNvSpPr>
            <a:spLocks noGrp="1"/>
          </p:cNvSpPr>
          <p:nvPr>
            <p:ph type="title"/>
          </p:nvPr>
        </p:nvSpPr>
        <p:spPr/>
        <p:txBody>
          <a:bodyPr>
            <a:normAutofit/>
          </a:bodyPr>
          <a:lstStyle/>
          <a:p>
            <a:pPr marL="857250" indent="-857250">
              <a:buFont typeface="+mj-lt"/>
              <a:buAutoNum type="romanUcPeriod" startAt="4"/>
            </a:pPr>
            <a:r>
              <a:rPr lang="fr-FR" sz="3600" dirty="0"/>
              <a:t>Des études inspirantes ? </a:t>
            </a:r>
          </a:p>
        </p:txBody>
      </p:sp>
      <p:sp>
        <p:nvSpPr>
          <p:cNvPr id="3" name="Espace réservé du contenu 2">
            <a:extLst>
              <a:ext uri="{FF2B5EF4-FFF2-40B4-BE49-F238E27FC236}">
                <a16:creationId xmlns:a16="http://schemas.microsoft.com/office/drawing/2014/main" id="{0D607CD5-4D72-4183-B14E-A6064986EF99}"/>
              </a:ext>
            </a:extLst>
          </p:cNvPr>
          <p:cNvSpPr>
            <a:spLocks noGrp="1"/>
          </p:cNvSpPr>
          <p:nvPr>
            <p:ph idx="1"/>
          </p:nvPr>
        </p:nvSpPr>
        <p:spPr/>
        <p:txBody>
          <a:bodyPr/>
          <a:lstStyle/>
          <a:p>
            <a:pPr algn="just"/>
            <a:r>
              <a:rPr lang="fr-FR" sz="1800" dirty="0">
                <a:effectLst/>
                <a:ea typeface="Calibri" panose="020F0502020204030204" pitchFamily="34" charset="0"/>
                <a:cs typeface="ArialMT"/>
              </a:rPr>
              <a:t>Elle montre ensuite que « certaines caractéristiques des contextes, dans lesquels les personnes adultes présentant une DI vivent, sont également pointées par de nombreuses recherches comme pouvant aggraver les difficultés qu'elles rencontrent dans le développement d'habiletés communicatives. Ces contextes sont, par exemple, définis comme étant "peu stimulants". </a:t>
            </a:r>
          </a:p>
          <a:p>
            <a:pPr marL="0" indent="0" algn="just">
              <a:buNone/>
            </a:pPr>
            <a:endParaRPr lang="fr-FR" sz="1800" dirty="0">
              <a:effectLst/>
              <a:ea typeface="Calibri" panose="020F0502020204030204" pitchFamily="34" charset="0"/>
              <a:cs typeface="ArialMT"/>
            </a:endParaRPr>
          </a:p>
          <a:p>
            <a:pPr algn="just"/>
            <a:r>
              <a:rPr lang="fr-FR" sz="1800" dirty="0">
                <a:effectLst/>
                <a:ea typeface="Calibri" panose="020F0502020204030204" pitchFamily="34" charset="0"/>
                <a:cs typeface="ArialMT"/>
              </a:rPr>
              <a:t>Une forte réduction des possibilités d'activités, plus spécifiquement des stimulations cognitives, est souvent rapportée à l'âge adulte (Cohen et al. 2015; Farley et al. 2009). </a:t>
            </a:r>
          </a:p>
          <a:p>
            <a:pPr marL="0" indent="0" algn="just">
              <a:buNone/>
            </a:pPr>
            <a:endParaRPr lang="fr-FR" sz="1800" dirty="0">
              <a:effectLst/>
              <a:ea typeface="Calibri" panose="020F0502020204030204" pitchFamily="34" charset="0"/>
              <a:cs typeface="ArialMT"/>
            </a:endParaRPr>
          </a:p>
          <a:p>
            <a:pPr algn="just"/>
            <a:r>
              <a:rPr lang="fr-FR" sz="1800" dirty="0">
                <a:effectLst/>
                <a:ea typeface="Calibri" panose="020F0502020204030204" pitchFamily="34" charset="0"/>
                <a:cs typeface="ArialMT"/>
              </a:rPr>
              <a:t>Walker (2003) souligne par ailleurs que les mécanismes "surprotecteurs" de certaines actions professionnelles, comme l'introduction prématurée d'un soutien dès les premiers signes de problème, réduisent les opportunités offertes aux personnes présentant une DI de communiquer et/ou de résoudre le problème par elles-mêmes. Il précise également que la vie en institution se caractérise par des routines laissant de faibles opportunités pour formuler une demande, interagir socialement, voire fournir ou rechercher une information. </a:t>
            </a:r>
            <a:endParaRPr lang="fr-FR" sz="1800" dirty="0">
              <a:effectLst/>
              <a:ea typeface="Calibri" panose="020F0502020204030204" pitchFamily="34" charset="0"/>
              <a:cs typeface="Times New Roman" panose="02020603050405020304" pitchFamily="18" charset="0"/>
            </a:endParaRPr>
          </a:p>
          <a:p>
            <a:endParaRPr lang="fr-FR" dirty="0"/>
          </a:p>
        </p:txBody>
      </p:sp>
      <p:sp>
        <p:nvSpPr>
          <p:cNvPr id="4" name="Espace réservé du pied de page 3">
            <a:extLst>
              <a:ext uri="{FF2B5EF4-FFF2-40B4-BE49-F238E27FC236}">
                <a16:creationId xmlns:a16="http://schemas.microsoft.com/office/drawing/2014/main" id="{D1B00226-8B85-4604-8EFC-DD0DE30C81D9}"/>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2F5393F2-4733-4C2E-A3E4-F1A4F10547C3}"/>
              </a:ext>
            </a:extLst>
          </p:cNvPr>
          <p:cNvSpPr>
            <a:spLocks noGrp="1"/>
          </p:cNvSpPr>
          <p:nvPr>
            <p:ph type="sldNum" sz="quarter" idx="12"/>
          </p:nvPr>
        </p:nvSpPr>
        <p:spPr/>
        <p:txBody>
          <a:bodyPr/>
          <a:lstStyle/>
          <a:p>
            <a:fld id="{B2E1351E-70F2-415C-B47A-B033F105B283}" type="slidenum">
              <a:rPr lang="fr-FR" smtClean="0"/>
              <a:t>24</a:t>
            </a:fld>
            <a:endParaRPr lang="fr-FR"/>
          </a:p>
        </p:txBody>
      </p:sp>
    </p:spTree>
    <p:extLst>
      <p:ext uri="{BB962C8B-B14F-4D97-AF65-F5344CB8AC3E}">
        <p14:creationId xmlns:p14="http://schemas.microsoft.com/office/powerpoint/2010/main" val="2199397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C84E4B-F7D2-4285-84C9-220458C9A45E}"/>
              </a:ext>
            </a:extLst>
          </p:cNvPr>
          <p:cNvSpPr>
            <a:spLocks noGrp="1"/>
          </p:cNvSpPr>
          <p:nvPr>
            <p:ph type="title"/>
          </p:nvPr>
        </p:nvSpPr>
        <p:spPr/>
        <p:txBody>
          <a:bodyPr/>
          <a:lstStyle/>
          <a:p>
            <a:pPr marL="857250" indent="-857250">
              <a:buFont typeface="+mj-lt"/>
              <a:buAutoNum type="romanUcPeriod" startAt="4"/>
            </a:pPr>
            <a:r>
              <a:rPr lang="fr-FR" sz="4400" dirty="0"/>
              <a:t>Des études inspirantes ? </a:t>
            </a:r>
            <a:endParaRPr lang="fr-FR" dirty="0"/>
          </a:p>
        </p:txBody>
      </p:sp>
      <p:sp>
        <p:nvSpPr>
          <p:cNvPr id="3" name="Espace réservé du contenu 2">
            <a:extLst>
              <a:ext uri="{FF2B5EF4-FFF2-40B4-BE49-F238E27FC236}">
                <a16:creationId xmlns:a16="http://schemas.microsoft.com/office/drawing/2014/main" id="{B0AA311B-D73C-4C4D-813C-D48154C66394}"/>
              </a:ext>
            </a:extLst>
          </p:cNvPr>
          <p:cNvSpPr>
            <a:spLocks noGrp="1"/>
          </p:cNvSpPr>
          <p:nvPr>
            <p:ph idx="1"/>
          </p:nvPr>
        </p:nvSpPr>
        <p:spPr/>
        <p:txBody>
          <a:bodyPr>
            <a:normAutofit fontScale="85000" lnSpcReduction="20000"/>
          </a:bodyPr>
          <a:lstStyle/>
          <a:p>
            <a:r>
              <a:rPr lang="fr-FR" sz="1800" b="1" i="1" u="sng" dirty="0"/>
              <a:t>Les travaux en sciences infirmières </a:t>
            </a:r>
            <a:r>
              <a:rPr lang="fr-FR" sz="1200" dirty="0"/>
              <a:t>(Weber, 2019). </a:t>
            </a:r>
          </a:p>
          <a:p>
            <a:pPr marL="0" indent="0" algn="just">
              <a:buNone/>
            </a:pPr>
            <a:r>
              <a:rPr lang="fr-FR" sz="2100" b="0" i="1" u="none" strike="noStrike" baseline="0" dirty="0"/>
              <a:t>Objectif : </a:t>
            </a:r>
            <a:r>
              <a:rPr lang="fr-FR" sz="2100" b="0" i="0" u="none" strike="noStrike" baseline="0" dirty="0"/>
              <a:t>l’objectif de cette étude a été de réaliser un état des connaissances en sciences infirmières sur les comportements défis chez les personnes déficientes intellectuelles.</a:t>
            </a:r>
          </a:p>
          <a:p>
            <a:pPr marL="0" indent="0" algn="just">
              <a:buNone/>
            </a:pPr>
            <a:endParaRPr lang="fr-FR" sz="2100" b="0" i="0" u="none" strike="noStrike" baseline="0" dirty="0"/>
          </a:p>
          <a:p>
            <a:pPr marL="0" indent="0" algn="just">
              <a:buNone/>
            </a:pPr>
            <a:r>
              <a:rPr lang="fr-FR" sz="2100" b="0" i="1" strike="noStrike" baseline="0" dirty="0"/>
              <a:t>Méthode : </a:t>
            </a:r>
            <a:r>
              <a:rPr lang="fr-FR" sz="2100" b="0" i="0" u="none" strike="noStrike" baseline="0" dirty="0"/>
              <a:t>il s’agit d’une revue systématique de littérature à partir des mots clés comportements défis, déficience intellectuelle, </a:t>
            </a:r>
            <a:r>
              <a:rPr lang="fr-FR" sz="2100" b="0" i="0" u="none" strike="noStrike" baseline="0" dirty="0" err="1"/>
              <a:t>infirmi</a:t>
            </a:r>
            <a:r>
              <a:rPr lang="fr-FR" sz="2100" b="0" i="0" u="none" strike="noStrike" baseline="0" dirty="0"/>
              <a:t>*, comportement problème traduits en anglais sur les sites PubMed et Web of science sur la période 2008-2018.</a:t>
            </a:r>
          </a:p>
          <a:p>
            <a:pPr marL="0" indent="0" algn="just">
              <a:buNone/>
            </a:pPr>
            <a:endParaRPr lang="fr-FR" sz="2100" b="0" i="0" u="none" strike="noStrike" baseline="0" dirty="0"/>
          </a:p>
          <a:p>
            <a:pPr marL="0" indent="0" algn="just">
              <a:buNone/>
            </a:pPr>
            <a:r>
              <a:rPr lang="fr-FR" sz="2100" b="0" i="1" strike="noStrike" baseline="0" dirty="0"/>
              <a:t>Résultats : </a:t>
            </a:r>
            <a:r>
              <a:rPr lang="fr-FR" sz="2100" b="0" i="0" u="none" strike="noStrike" baseline="0" dirty="0"/>
              <a:t>les comportements défis chez les personnes déficientes intellectuelles sont très fréquents et peuvent donner lieu à des abus de prescriptions de psychotropes. Ils sont également éprouvants pour les personnels. Des solutions en termes de formation des personnels existent ainsi que l’aide au repérage de diagnostics associés qui peuvent parfois être responsables de comportements défis. Aucune publication en français n’a été retrouvée.</a:t>
            </a:r>
          </a:p>
          <a:p>
            <a:pPr marL="0" indent="0" algn="just">
              <a:buNone/>
            </a:pPr>
            <a:r>
              <a:rPr lang="fr-FR" sz="2100" b="0" i="1" u="none" strike="noStrike" baseline="0" dirty="0"/>
              <a:t>Conclusion : </a:t>
            </a:r>
            <a:r>
              <a:rPr lang="fr-FR" sz="2100" b="0" i="0" u="none" strike="noStrike" baseline="0" dirty="0"/>
              <a:t>l’implication dans la recherche, des infirmières qui exercent auprès des personnes déficientes intellectuelles devrait être favorisée afin qu’elles puissent participer à l’élaboration des connaissances sur les comportements défis, améliorer la qualité de leur prise en soin et développer davantage leur collaboration au sein de l’équipe pluridisciplinaire dans le but de favoriser les bonnes pratiques en matière de gestion des comportements défis et notamment celles favorisant une démarche de dé-prescription des psychotropes.</a:t>
            </a:r>
            <a:endParaRPr lang="fr-FR" sz="2100" dirty="0"/>
          </a:p>
          <a:p>
            <a:endParaRPr lang="fr-FR" dirty="0"/>
          </a:p>
        </p:txBody>
      </p:sp>
      <p:sp>
        <p:nvSpPr>
          <p:cNvPr id="4" name="Espace réservé du pied de page 3">
            <a:extLst>
              <a:ext uri="{FF2B5EF4-FFF2-40B4-BE49-F238E27FC236}">
                <a16:creationId xmlns:a16="http://schemas.microsoft.com/office/drawing/2014/main" id="{2195BF3E-237D-4D21-9B7F-2B7D8F643646}"/>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E43A69E0-83B9-41F2-8CB3-3216A86F1060}"/>
              </a:ext>
            </a:extLst>
          </p:cNvPr>
          <p:cNvSpPr>
            <a:spLocks noGrp="1"/>
          </p:cNvSpPr>
          <p:nvPr>
            <p:ph type="sldNum" sz="quarter" idx="12"/>
          </p:nvPr>
        </p:nvSpPr>
        <p:spPr/>
        <p:txBody>
          <a:bodyPr/>
          <a:lstStyle/>
          <a:p>
            <a:fld id="{B2E1351E-70F2-415C-B47A-B033F105B283}" type="slidenum">
              <a:rPr lang="fr-FR" smtClean="0"/>
              <a:t>25</a:t>
            </a:fld>
            <a:endParaRPr lang="fr-FR"/>
          </a:p>
        </p:txBody>
      </p:sp>
    </p:spTree>
    <p:extLst>
      <p:ext uri="{BB962C8B-B14F-4D97-AF65-F5344CB8AC3E}">
        <p14:creationId xmlns:p14="http://schemas.microsoft.com/office/powerpoint/2010/main" val="1366890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C978EA35-7FC0-45B9-9513-9A51C78D27FC}"/>
              </a:ext>
            </a:extLst>
          </p:cNvPr>
          <p:cNvSpPr>
            <a:spLocks noGrp="1"/>
          </p:cNvSpPr>
          <p:nvPr>
            <p:ph type="title"/>
          </p:nvPr>
        </p:nvSpPr>
        <p:spPr/>
        <p:txBody>
          <a:bodyPr/>
          <a:lstStyle/>
          <a:p>
            <a:pPr algn="ctr"/>
            <a:r>
              <a:rPr lang="fr-FR" dirty="0"/>
              <a:t>Pour aller plus loin. </a:t>
            </a:r>
          </a:p>
        </p:txBody>
      </p:sp>
      <p:sp>
        <p:nvSpPr>
          <p:cNvPr id="5" name="Espace réservé du contenu 4">
            <a:extLst>
              <a:ext uri="{FF2B5EF4-FFF2-40B4-BE49-F238E27FC236}">
                <a16:creationId xmlns:a16="http://schemas.microsoft.com/office/drawing/2014/main" id="{E066E941-18F2-42FD-B53A-9440711F5695}"/>
              </a:ext>
            </a:extLst>
          </p:cNvPr>
          <p:cNvSpPr>
            <a:spLocks noGrp="1"/>
          </p:cNvSpPr>
          <p:nvPr>
            <p:ph idx="1"/>
          </p:nvPr>
        </p:nvSpPr>
        <p:spPr>
          <a:xfrm>
            <a:off x="838200" y="1568741"/>
            <a:ext cx="10515600" cy="4608222"/>
          </a:xfrm>
        </p:spPr>
        <p:txBody>
          <a:bodyPr>
            <a:normAutofit fontScale="92500" lnSpcReduction="20000"/>
          </a:bodyPr>
          <a:lstStyle/>
          <a:p>
            <a:pPr algn="just"/>
            <a:r>
              <a:rPr lang="fr-FR" sz="1500" dirty="0">
                <a:solidFill>
                  <a:srgbClr val="333333"/>
                </a:solidFill>
              </a:rPr>
              <a:t>ASENCIO, Anne-Marie. FIACRE, Patricia. PEINTRE, Carole. (2014) Les situations de handicap complexe. Besoins, attentes et modes d’accompagnement. CEDIAS, 47 p. </a:t>
            </a:r>
          </a:p>
          <a:p>
            <a:pPr algn="just"/>
            <a:r>
              <a:rPr lang="fr-FR" sz="1500" dirty="0">
                <a:solidFill>
                  <a:srgbClr val="333333"/>
                </a:solidFill>
              </a:rPr>
              <a:t>ANESM. (2014). Les « comportements‐problèmes » au sein des établissements et services accueillant des enfants et adultes handicapés : Prévention et Réponses. Lettre de cadrage, 19 p. </a:t>
            </a:r>
          </a:p>
          <a:p>
            <a:pPr algn="just"/>
            <a:r>
              <a:rPr lang="fr-FR" sz="1500" dirty="0">
                <a:solidFill>
                  <a:srgbClr val="333333"/>
                </a:solidFill>
              </a:rPr>
              <a:t>BERGERON, Thomas. EIDELIMAN, Jean-Sébastien. (2018). Les personnes accueillies dans les établissements et services médico-sociaux pour enfants ou adultes handicapés en 2014. Résultats de l’enquête ES-Handicap 2014. Les Dossiers de la DREES, n°28, juillet, 42 p</a:t>
            </a:r>
          </a:p>
          <a:p>
            <a:pPr algn="just"/>
            <a:r>
              <a:rPr lang="fr-FR" sz="1500" dirty="0">
                <a:solidFill>
                  <a:srgbClr val="333333"/>
                </a:solidFill>
              </a:rPr>
              <a:t>EINFELD, Stewart. EMERSON, </a:t>
            </a:r>
            <a:r>
              <a:rPr lang="fr-FR" sz="1500" dirty="0" err="1">
                <a:solidFill>
                  <a:srgbClr val="333333"/>
                </a:solidFill>
              </a:rPr>
              <a:t>Eric</a:t>
            </a:r>
            <a:r>
              <a:rPr lang="fr-FR" sz="1500" dirty="0">
                <a:solidFill>
                  <a:srgbClr val="333333"/>
                </a:solidFill>
              </a:rPr>
              <a:t>. (2016). Les comportements-défis : analyser, comprendre et traiter. De Boeck Supérieur, 268 p.</a:t>
            </a:r>
          </a:p>
          <a:p>
            <a:pPr algn="just"/>
            <a:r>
              <a:rPr lang="fr-FR" sz="1500" dirty="0">
                <a:solidFill>
                  <a:srgbClr val="333333"/>
                </a:solidFill>
              </a:rPr>
              <a:t>Equipe Mobile d’Intervention du Handicap Psychique (EMIHP). (2018). Les comportements défis. Toulouse, </a:t>
            </a:r>
            <a:r>
              <a:rPr lang="fr-FR" sz="1500" dirty="0" err="1">
                <a:solidFill>
                  <a:srgbClr val="333333"/>
                </a:solidFill>
              </a:rPr>
              <a:t>EMIHP’Info</a:t>
            </a:r>
            <a:r>
              <a:rPr lang="fr-FR" sz="1500" dirty="0">
                <a:solidFill>
                  <a:srgbClr val="333333"/>
                </a:solidFill>
              </a:rPr>
              <a:t>, Printemps, 6 p. </a:t>
            </a:r>
          </a:p>
          <a:p>
            <a:pPr algn="just"/>
            <a:r>
              <a:rPr lang="fr-FR" sz="1500" dirty="0">
                <a:solidFill>
                  <a:srgbClr val="333333"/>
                </a:solidFill>
              </a:rPr>
              <a:t>FAHRES. Enquêtes REPEHRES. https://www.fahres.fr/recherche/repehres</a:t>
            </a:r>
          </a:p>
          <a:p>
            <a:pPr algn="just"/>
            <a:r>
              <a:rPr lang="fr-FR" sz="1500" dirty="0">
                <a:solidFill>
                  <a:srgbClr val="333333"/>
                </a:solidFill>
              </a:rPr>
              <a:t>FAHRES. (2017). Comportements problèmes / comportements défis. Bibliographie. 9 p. </a:t>
            </a:r>
          </a:p>
          <a:p>
            <a:pPr algn="just"/>
            <a:r>
              <a:rPr lang="fr-FR" sz="1500" dirty="0">
                <a:solidFill>
                  <a:srgbClr val="333333"/>
                </a:solidFill>
              </a:rPr>
              <a:t>FOURDRIGNIER, Marc. (2019). Identifier les usages et les enjeux de la définition du handicap rare pour faciliter la coopération au sein du dispositif intégré handicap rare. GNCHR, octobre, 107 p. https://www.gnchr.fr/wp-content/uploads/sites/17/2019/11/Handicap_Rare_Usage_de_la_definition_MFourdrignier_GNCHR_VF.pdf </a:t>
            </a:r>
          </a:p>
          <a:p>
            <a:pPr algn="just"/>
            <a:r>
              <a:rPr lang="fr-FR" sz="1500" dirty="0">
                <a:solidFill>
                  <a:srgbClr val="333333"/>
                </a:solidFill>
                <a:effectLst/>
                <a:ea typeface="Times New Roman" panose="02020603050405020304" pitchFamily="18" charset="0"/>
                <a:cs typeface="Calibri" panose="020F0502020204030204" pitchFamily="34" charset="0"/>
              </a:rPr>
              <a:t>IGAS. IGEN. IGAEN. (2018). Evaluation du fonctionnement en dispositif intégré des instituts thérapeutiques éducatifs et pédagogiques et des perspectives d’extension. 277 p. </a:t>
            </a:r>
            <a:endParaRPr lang="fr-FR" sz="1500" dirty="0">
              <a:effectLst/>
              <a:ea typeface="Times New Roman" panose="02020603050405020304" pitchFamily="18" charset="0"/>
            </a:endParaRPr>
          </a:p>
          <a:p>
            <a:pPr algn="just"/>
            <a:r>
              <a:rPr lang="fr-FR" sz="1500" dirty="0">
                <a:solidFill>
                  <a:srgbClr val="333333"/>
                </a:solidFill>
                <a:effectLst/>
                <a:ea typeface="Times New Roman" panose="02020603050405020304" pitchFamily="18" charset="0"/>
                <a:cs typeface="Calibri" panose="020F0502020204030204" pitchFamily="34" charset="0"/>
              </a:rPr>
              <a:t>INSERM. (2016) Déficiences intellectuelles. Collection Expertise collective. EDP Sciences, 1145 p. </a:t>
            </a:r>
            <a:endParaRPr lang="fr-FR" sz="1500" dirty="0">
              <a:effectLst/>
              <a:ea typeface="Times New Roman" panose="02020603050405020304" pitchFamily="18" charset="0"/>
            </a:endParaRPr>
          </a:p>
          <a:p>
            <a:pPr algn="just"/>
            <a:r>
              <a:rPr lang="fr-FR" sz="1500" dirty="0">
                <a:solidFill>
                  <a:srgbClr val="333333"/>
                </a:solidFill>
                <a:effectLst/>
                <a:ea typeface="Times New Roman" panose="02020603050405020304" pitchFamily="18" charset="0"/>
                <a:cs typeface="Calibri" panose="020F0502020204030204" pitchFamily="34" charset="0"/>
              </a:rPr>
              <a:t>INSERM. (2013). Handicaps rares. Contextes, enjeux et perspectives. Expertise collective, 420 p.  </a:t>
            </a:r>
            <a:endParaRPr lang="fr-FR" sz="1500" dirty="0">
              <a:effectLst/>
              <a:ea typeface="Times New Roman" panose="02020603050405020304" pitchFamily="18" charset="0"/>
            </a:endParaRPr>
          </a:p>
          <a:p>
            <a:pPr algn="just"/>
            <a:r>
              <a:rPr lang="fr-FR" sz="1500" dirty="0">
                <a:solidFill>
                  <a:srgbClr val="333333"/>
                </a:solidFill>
                <a:effectLst/>
                <a:ea typeface="Times New Roman" panose="02020603050405020304" pitchFamily="18" charset="0"/>
                <a:cs typeface="Calibri" panose="020F0502020204030204" pitchFamily="34" charset="0"/>
              </a:rPr>
              <a:t>JACOB, Pascal. (2013).  Un droit citoyen pour la personne handicapée. Un parcours de soins et de santé sans rupture d’accompagnement. Rapport à la Ministre déléguée chargée des Personnes handicapées et de la Lutte contre l’exclusion et de la Ministre des Affaires sociales et de la Santé, avril, 265 p.  </a:t>
            </a:r>
            <a:endParaRPr lang="fr-FR" sz="1500" dirty="0">
              <a:effectLst/>
              <a:ea typeface="Times New Roman" panose="02020603050405020304" pitchFamily="18" charset="0"/>
            </a:endParaRPr>
          </a:p>
          <a:p>
            <a:endParaRPr lang="fr-FR" dirty="0"/>
          </a:p>
        </p:txBody>
      </p:sp>
      <p:sp>
        <p:nvSpPr>
          <p:cNvPr id="2" name="Espace réservé du pied de page 1">
            <a:extLst>
              <a:ext uri="{FF2B5EF4-FFF2-40B4-BE49-F238E27FC236}">
                <a16:creationId xmlns:a16="http://schemas.microsoft.com/office/drawing/2014/main" id="{38BB8944-66E6-4C6A-8CAD-2552D77A4281}"/>
              </a:ext>
            </a:extLst>
          </p:cNvPr>
          <p:cNvSpPr>
            <a:spLocks noGrp="1"/>
          </p:cNvSpPr>
          <p:nvPr>
            <p:ph type="ftr" sz="quarter" idx="11"/>
          </p:nvPr>
        </p:nvSpPr>
        <p:spPr/>
        <p:txBody>
          <a:bodyPr/>
          <a:lstStyle/>
          <a:p>
            <a:r>
              <a:rPr lang="fr-FR"/>
              <a:t>Marc FOURDRIGNIER. CREAI Grand EST. 1 juillet 2021</a:t>
            </a:r>
          </a:p>
        </p:txBody>
      </p:sp>
      <p:sp>
        <p:nvSpPr>
          <p:cNvPr id="3" name="Espace réservé du numéro de diapositive 2">
            <a:extLst>
              <a:ext uri="{FF2B5EF4-FFF2-40B4-BE49-F238E27FC236}">
                <a16:creationId xmlns:a16="http://schemas.microsoft.com/office/drawing/2014/main" id="{14F792DE-F9CC-4839-A609-115C0556CD1E}"/>
              </a:ext>
            </a:extLst>
          </p:cNvPr>
          <p:cNvSpPr>
            <a:spLocks noGrp="1"/>
          </p:cNvSpPr>
          <p:nvPr>
            <p:ph type="sldNum" sz="quarter" idx="12"/>
          </p:nvPr>
        </p:nvSpPr>
        <p:spPr/>
        <p:txBody>
          <a:bodyPr/>
          <a:lstStyle/>
          <a:p>
            <a:fld id="{B2E1351E-70F2-415C-B47A-B033F105B283}" type="slidenum">
              <a:rPr lang="fr-FR" smtClean="0"/>
              <a:t>26</a:t>
            </a:fld>
            <a:endParaRPr lang="fr-FR"/>
          </a:p>
        </p:txBody>
      </p:sp>
    </p:spTree>
    <p:extLst>
      <p:ext uri="{BB962C8B-B14F-4D97-AF65-F5344CB8AC3E}">
        <p14:creationId xmlns:p14="http://schemas.microsoft.com/office/powerpoint/2010/main" val="2657005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CC1671-CD50-4BD2-8807-5FBAEDAC881A}"/>
              </a:ext>
            </a:extLst>
          </p:cNvPr>
          <p:cNvSpPr>
            <a:spLocks noGrp="1"/>
          </p:cNvSpPr>
          <p:nvPr>
            <p:ph type="title"/>
          </p:nvPr>
        </p:nvSpPr>
        <p:spPr/>
        <p:txBody>
          <a:bodyPr/>
          <a:lstStyle/>
          <a:p>
            <a:pPr algn="ctr"/>
            <a:r>
              <a:rPr lang="fr-FR" dirty="0"/>
              <a:t>Pour aller plus loin. </a:t>
            </a:r>
          </a:p>
        </p:txBody>
      </p:sp>
      <p:sp>
        <p:nvSpPr>
          <p:cNvPr id="3" name="Espace réservé du contenu 2">
            <a:extLst>
              <a:ext uri="{FF2B5EF4-FFF2-40B4-BE49-F238E27FC236}">
                <a16:creationId xmlns:a16="http://schemas.microsoft.com/office/drawing/2014/main" id="{640D0FEF-FBAD-4C54-8845-A07DD4EFBB97}"/>
              </a:ext>
            </a:extLst>
          </p:cNvPr>
          <p:cNvSpPr>
            <a:spLocks noGrp="1"/>
          </p:cNvSpPr>
          <p:nvPr>
            <p:ph idx="1"/>
          </p:nvPr>
        </p:nvSpPr>
        <p:spPr/>
        <p:txBody>
          <a:bodyPr>
            <a:normAutofit/>
          </a:bodyPr>
          <a:lstStyle/>
          <a:p>
            <a:pPr algn="just"/>
            <a:r>
              <a:rPr lang="fr-FR" sz="1400" dirty="0">
                <a:solidFill>
                  <a:srgbClr val="333333"/>
                </a:solidFill>
              </a:rPr>
              <a:t>LACAU, Jean-Marie et alii. (2018). Troubles du comportement et handicap mental sévère.  Analyse de 25 itinéraires de personnes en situation de handicap intellectuel sévère, ayant été accompagnées vers une réduction significative de troubles sévères du comportement. Recherche action, réseau Lucioles, CNSA, mai, 158 p. </a:t>
            </a:r>
          </a:p>
          <a:p>
            <a:pPr algn="just"/>
            <a:r>
              <a:rPr lang="fr-FR" sz="1400" dirty="0">
                <a:solidFill>
                  <a:srgbClr val="333333"/>
                </a:solidFill>
              </a:rPr>
              <a:t>LAMBERT, Jean-Luc. (2002).  Le personnel éducatif face aux comportements-défis d’adultes déficients intellectuels. I. Les théories implicites. Revue francophone de la déficience intellectuelle, vol. 13, n° 2, 125-132.</a:t>
            </a:r>
          </a:p>
          <a:p>
            <a:pPr algn="just"/>
            <a:r>
              <a:rPr lang="fr-FR" sz="1400" dirty="0">
                <a:solidFill>
                  <a:srgbClr val="333333"/>
                </a:solidFill>
              </a:rPr>
              <a:t>PIVETEAU, Denis. (2014). « Zéro sans solution » : Le devoir collectif de permettre un parcours de vie sans rupture, pour les personnes en situation de handicap et pour leur proche. Tome I, 10 juin, 96 p. </a:t>
            </a:r>
          </a:p>
          <a:p>
            <a:pPr algn="just"/>
            <a:r>
              <a:rPr lang="fr-FR" sz="1400" dirty="0">
                <a:solidFill>
                  <a:srgbClr val="333333"/>
                </a:solidFill>
                <a:effectLst/>
                <a:ea typeface="Times New Roman" panose="02020603050405020304" pitchFamily="18" charset="0"/>
                <a:cs typeface="Calibri" panose="020F0502020204030204" pitchFamily="34" charset="0"/>
              </a:rPr>
              <a:t>VEYRE, Aline. (2020). Enjeux et défis de l'accompagnement des adultes présentant une déficience intellectuelle. Travaux neuchâtelois de linguistique, 73, 63-74 </a:t>
            </a:r>
            <a:endParaRPr lang="fr-FR" sz="1400" dirty="0">
              <a:effectLst/>
              <a:ea typeface="Times New Roman" panose="02020603050405020304" pitchFamily="18" charset="0"/>
            </a:endParaRPr>
          </a:p>
          <a:p>
            <a:pPr algn="just"/>
            <a:r>
              <a:rPr lang="fr-FR" sz="1400" dirty="0">
                <a:solidFill>
                  <a:srgbClr val="333333"/>
                </a:solidFill>
                <a:effectLst/>
                <a:ea typeface="Times New Roman" panose="02020603050405020304" pitchFamily="18" charset="0"/>
                <a:cs typeface="Calibri" panose="020F0502020204030204" pitchFamily="34" charset="0"/>
              </a:rPr>
              <a:t>WEBER, Natalia. DUVILLE, Clément. LOIZEAU, Valérie. MORVILLIERS, Jean-Manuel. (2019). Déficience intellectuelle, « comportements défis » et soins : une revue systématique de littérature. Recherche en soins infirmiers, 3, n° 138, pp 18-28. </a:t>
            </a:r>
            <a:endParaRPr lang="fr-FR" sz="1400" dirty="0">
              <a:effectLst/>
              <a:ea typeface="Times New Roman" panose="02020603050405020304" pitchFamily="18" charset="0"/>
            </a:endParaRPr>
          </a:p>
          <a:p>
            <a:pPr algn="just"/>
            <a:r>
              <a:rPr lang="fr-FR" sz="1400" dirty="0">
                <a:solidFill>
                  <a:srgbClr val="333333"/>
                </a:solidFill>
                <a:effectLst/>
                <a:ea typeface="Times New Roman" panose="02020603050405020304" pitchFamily="18" charset="0"/>
                <a:cs typeface="Calibri" panose="020F0502020204030204" pitchFamily="34" charset="0"/>
              </a:rPr>
              <a:t>WILLAYE, </a:t>
            </a:r>
            <a:r>
              <a:rPr lang="fr-FR" sz="1400" dirty="0" err="1">
                <a:solidFill>
                  <a:srgbClr val="333333"/>
                </a:solidFill>
                <a:effectLst/>
                <a:ea typeface="Times New Roman" panose="02020603050405020304" pitchFamily="18" charset="0"/>
                <a:cs typeface="Calibri" panose="020F0502020204030204" pitchFamily="34" charset="0"/>
              </a:rPr>
              <a:t>Eric</a:t>
            </a:r>
            <a:r>
              <a:rPr lang="fr-FR" sz="1400" dirty="0">
                <a:solidFill>
                  <a:srgbClr val="333333"/>
                </a:solidFill>
                <a:effectLst/>
                <a:ea typeface="Times New Roman" panose="02020603050405020304" pitchFamily="18" charset="0"/>
                <a:cs typeface="Calibri" panose="020F0502020204030204" pitchFamily="34" charset="0"/>
              </a:rPr>
              <a:t>. MAGEROTTE, Ghislain.(2013). Évaluation et intervention auprès des comportements-défis : déficience intellectuelle et/ou autisme. De Boeck, 2e édition, 378 p. </a:t>
            </a:r>
            <a:endParaRPr lang="fr-FR" sz="1400" dirty="0">
              <a:effectLst/>
              <a:ea typeface="Times New Roman" panose="02020603050405020304" pitchFamily="18" charset="0"/>
            </a:endParaRPr>
          </a:p>
          <a:p>
            <a:endParaRPr lang="fr-FR" dirty="0"/>
          </a:p>
        </p:txBody>
      </p:sp>
      <p:sp>
        <p:nvSpPr>
          <p:cNvPr id="4" name="Espace réservé du pied de page 3">
            <a:extLst>
              <a:ext uri="{FF2B5EF4-FFF2-40B4-BE49-F238E27FC236}">
                <a16:creationId xmlns:a16="http://schemas.microsoft.com/office/drawing/2014/main" id="{072A4DEC-94EE-4E63-ADF9-6D03A519E224}"/>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4645F82B-C6CB-42D0-96B7-367DD030A63E}"/>
              </a:ext>
            </a:extLst>
          </p:cNvPr>
          <p:cNvSpPr>
            <a:spLocks noGrp="1"/>
          </p:cNvSpPr>
          <p:nvPr>
            <p:ph type="sldNum" sz="quarter" idx="12"/>
          </p:nvPr>
        </p:nvSpPr>
        <p:spPr/>
        <p:txBody>
          <a:bodyPr/>
          <a:lstStyle/>
          <a:p>
            <a:fld id="{B2E1351E-70F2-415C-B47A-B033F105B283}" type="slidenum">
              <a:rPr lang="fr-FR" smtClean="0"/>
              <a:t>27</a:t>
            </a:fld>
            <a:endParaRPr lang="fr-FR"/>
          </a:p>
        </p:txBody>
      </p:sp>
    </p:spTree>
    <p:extLst>
      <p:ext uri="{BB962C8B-B14F-4D97-AF65-F5344CB8AC3E}">
        <p14:creationId xmlns:p14="http://schemas.microsoft.com/office/powerpoint/2010/main" val="1706093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D6182C-295D-4615-AA72-CA310A7015E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82E0C12B-07DC-401A-80F0-982B870E8C2B}"/>
              </a:ext>
            </a:extLst>
          </p:cNvPr>
          <p:cNvSpPr>
            <a:spLocks noGrp="1"/>
          </p:cNvSpPr>
          <p:nvPr>
            <p:ph idx="1"/>
          </p:nvPr>
        </p:nvSpPr>
        <p:spPr/>
        <p:txBody>
          <a:bodyPr/>
          <a:lstStyle/>
          <a:p>
            <a:pPr marL="0" indent="0" algn="ctr">
              <a:buNone/>
            </a:pPr>
            <a:r>
              <a:rPr lang="fr-FR" dirty="0"/>
              <a:t>Merci pour votre écoute . </a:t>
            </a:r>
          </a:p>
          <a:p>
            <a:endParaRPr lang="fr-FR" dirty="0"/>
          </a:p>
          <a:p>
            <a:endParaRPr lang="fr-FR" dirty="0"/>
          </a:p>
          <a:p>
            <a:pPr marL="0" indent="0" algn="ctr">
              <a:buNone/>
            </a:pPr>
            <a:r>
              <a:rPr lang="fr-FR" dirty="0"/>
              <a:t>Retrouvez cette présentation sur le site : </a:t>
            </a:r>
          </a:p>
          <a:p>
            <a:pPr marL="0" indent="0" algn="ctr">
              <a:buNone/>
            </a:pPr>
            <a:r>
              <a:rPr lang="fr-FR" dirty="0"/>
              <a:t> http://marc-fourdrignier.fr/?s=handicap </a:t>
            </a:r>
          </a:p>
          <a:p>
            <a:pPr marL="0" indent="0" algn="ctr">
              <a:buNone/>
            </a:pPr>
            <a:r>
              <a:rPr lang="fr-FR" dirty="0"/>
              <a:t>http://marc-fourdrignier.fr/?s=handicap+rare</a:t>
            </a:r>
          </a:p>
        </p:txBody>
      </p:sp>
      <p:sp>
        <p:nvSpPr>
          <p:cNvPr id="4" name="Espace réservé du pied de page 3">
            <a:extLst>
              <a:ext uri="{FF2B5EF4-FFF2-40B4-BE49-F238E27FC236}">
                <a16:creationId xmlns:a16="http://schemas.microsoft.com/office/drawing/2014/main" id="{752192A6-708B-4310-9EA0-F4C94018FCF8}"/>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CD77BE84-490C-452D-B59E-5CD3138C3B34}"/>
              </a:ext>
            </a:extLst>
          </p:cNvPr>
          <p:cNvSpPr>
            <a:spLocks noGrp="1"/>
          </p:cNvSpPr>
          <p:nvPr>
            <p:ph type="sldNum" sz="quarter" idx="12"/>
          </p:nvPr>
        </p:nvSpPr>
        <p:spPr/>
        <p:txBody>
          <a:bodyPr/>
          <a:lstStyle/>
          <a:p>
            <a:fld id="{B2E1351E-70F2-415C-B47A-B033F105B283}" type="slidenum">
              <a:rPr lang="fr-FR" smtClean="0"/>
              <a:t>28</a:t>
            </a:fld>
            <a:endParaRPr lang="fr-FR"/>
          </a:p>
        </p:txBody>
      </p:sp>
    </p:spTree>
    <p:extLst>
      <p:ext uri="{BB962C8B-B14F-4D97-AF65-F5344CB8AC3E}">
        <p14:creationId xmlns:p14="http://schemas.microsoft.com/office/powerpoint/2010/main" val="984119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8EF301-28EC-4905-9B00-C69A5F7F5503}"/>
              </a:ext>
            </a:extLst>
          </p:cNvPr>
          <p:cNvSpPr>
            <a:spLocks noGrp="1"/>
          </p:cNvSpPr>
          <p:nvPr>
            <p:ph type="title"/>
          </p:nvPr>
        </p:nvSpPr>
        <p:spPr/>
        <p:txBody>
          <a:bodyPr>
            <a:normAutofit/>
          </a:bodyPr>
          <a:lstStyle/>
          <a:p>
            <a:pPr marL="857250" indent="-857250">
              <a:buFont typeface="+mj-lt"/>
              <a:buAutoNum type="romanUcPeriod"/>
            </a:pPr>
            <a:r>
              <a:rPr lang="fr-FR" sz="3600" b="1" dirty="0"/>
              <a:t>Une notion récente inscrite dans une histoire </a:t>
            </a:r>
          </a:p>
        </p:txBody>
      </p:sp>
      <p:sp>
        <p:nvSpPr>
          <p:cNvPr id="3" name="Espace réservé du contenu 2">
            <a:extLst>
              <a:ext uri="{FF2B5EF4-FFF2-40B4-BE49-F238E27FC236}">
                <a16:creationId xmlns:a16="http://schemas.microsoft.com/office/drawing/2014/main" id="{1110001D-557B-41CB-BFEA-AFE86B446F27}"/>
              </a:ext>
            </a:extLst>
          </p:cNvPr>
          <p:cNvSpPr>
            <a:spLocks noGrp="1"/>
          </p:cNvSpPr>
          <p:nvPr>
            <p:ph idx="1"/>
          </p:nvPr>
        </p:nvSpPr>
        <p:spPr/>
        <p:txBody>
          <a:bodyPr>
            <a:normAutofit lnSpcReduction="10000"/>
          </a:bodyPr>
          <a:lstStyle/>
          <a:p>
            <a:pPr marL="342900" indent="-342900">
              <a:buFont typeface="+mj-lt"/>
              <a:buAutoNum type="alphaUcPeriod"/>
            </a:pPr>
            <a:r>
              <a:rPr lang="fr-FR" sz="3200" b="1" dirty="0">
                <a:effectLst/>
                <a:latin typeface="Calibri Light" panose="020F0302020204030204" pitchFamily="34" charset="0"/>
                <a:ea typeface="Times New Roman" panose="02020603050405020304" pitchFamily="18" charset="0"/>
                <a:cs typeface="Times New Roman" panose="02020603050405020304" pitchFamily="18" charset="0"/>
              </a:rPr>
              <a:t>Un tournant des années 1980 ? </a:t>
            </a:r>
          </a:p>
          <a:p>
            <a:pPr marL="0" indent="0" algn="just">
              <a:buNone/>
            </a:pPr>
            <a:r>
              <a:rPr lang="fr-FR" sz="1800" i="1" dirty="0">
                <a:effectLst/>
                <a:latin typeface="Verdana" panose="020B0604030504040204" pitchFamily="34" charset="0"/>
                <a:ea typeface="Calibri" panose="020F0502020204030204" pitchFamily="34" charset="0"/>
                <a:cs typeface="Times New Roman" panose="02020603050405020304" pitchFamily="18" charset="0"/>
              </a:rPr>
              <a:t>«</a:t>
            </a:r>
            <a:r>
              <a:rPr lang="fr-FR" sz="1800" i="1" dirty="0">
                <a:effectLst/>
                <a:ea typeface="Calibri" panose="020F0502020204030204" pitchFamily="34" charset="0"/>
                <a:cs typeface="Times New Roman" panose="02020603050405020304" pitchFamily="18" charset="0"/>
              </a:rPr>
              <a:t> </a:t>
            </a:r>
            <a:r>
              <a:rPr lang="fr-FR" sz="1800" i="1" dirty="0">
                <a:effectLst/>
                <a:ea typeface="Calibri" panose="020F0502020204030204" pitchFamily="34" charset="0"/>
                <a:cs typeface="Arial" panose="020B0604020202020204" pitchFamily="34" charset="0"/>
              </a:rPr>
              <a:t>la notion de comportement-défi est apparue au début des années 1980 lors de la fermeture des grandes institutions dans les pays anglosaxons entraînant l'orientation des personnes déficientes intellectuelle dans des structures communautaires</a:t>
            </a:r>
            <a:r>
              <a:rPr lang="fr-FR" sz="1800" dirty="0">
                <a:effectLst/>
                <a:ea typeface="Calibri" panose="020F0502020204030204" pitchFamily="34" charset="0"/>
                <a:cs typeface="Arial" panose="020B0604020202020204" pitchFamily="34" charset="0"/>
              </a:rPr>
              <a:t> »</a:t>
            </a:r>
            <a:r>
              <a:rPr lang="fr-FR" sz="1800" dirty="0">
                <a:effectLst/>
                <a:latin typeface="Verdana" panose="020B0604030504040204" pitchFamily="34" charset="0"/>
                <a:ea typeface="Calibri" panose="020F0502020204030204" pitchFamily="34" charset="0"/>
                <a:cs typeface="Arial" panose="020B0604020202020204" pitchFamily="34" charset="0"/>
              </a:rPr>
              <a:t> </a:t>
            </a:r>
            <a:r>
              <a:rPr lang="fr-FR" sz="1200" dirty="0">
                <a:effectLst/>
                <a:ea typeface="Calibri" panose="020F0502020204030204" pitchFamily="34" charset="0"/>
                <a:cs typeface="Arial" panose="020B0604020202020204" pitchFamily="34" charset="0"/>
              </a:rPr>
              <a:t>(Lambert, 2002, p 125). </a:t>
            </a:r>
            <a:endParaRPr lang="fr-FR" sz="1200" b="1" dirty="0">
              <a:ea typeface="Times New Roman" panose="02020603050405020304" pitchFamily="18" charset="0"/>
              <a:cs typeface="Times New Roman" panose="02020603050405020304" pitchFamily="18" charset="0"/>
            </a:endParaRPr>
          </a:p>
          <a:p>
            <a:r>
              <a:rPr lang="fr-FR" sz="2400" dirty="0">
                <a:effectLst/>
                <a:ea typeface="Times New Roman" panose="02020603050405020304" pitchFamily="18" charset="0"/>
                <a:cs typeface="Times New Roman" panose="02020603050405020304" pitchFamily="18" charset="0"/>
              </a:rPr>
              <a:t>Le mouvement de </a:t>
            </a:r>
            <a:r>
              <a:rPr lang="fr-FR" sz="2400" dirty="0" err="1">
                <a:effectLst/>
                <a:ea typeface="Times New Roman" panose="02020603050405020304" pitchFamily="18" charset="0"/>
                <a:cs typeface="Times New Roman" panose="02020603050405020304" pitchFamily="18" charset="0"/>
              </a:rPr>
              <a:t>désinstitutionnalisation</a:t>
            </a:r>
            <a:endParaRPr lang="fr-FR" sz="2400" dirty="0">
              <a:effectLst/>
              <a:ea typeface="Times New Roman" panose="02020603050405020304" pitchFamily="18" charset="0"/>
              <a:cs typeface="Times New Roman" panose="02020603050405020304" pitchFamily="18" charset="0"/>
            </a:endParaRPr>
          </a:p>
          <a:p>
            <a:r>
              <a:rPr lang="fr-FR" sz="2400" dirty="0">
                <a:effectLst/>
                <a:ea typeface="Times New Roman" panose="02020603050405020304" pitchFamily="18" charset="0"/>
                <a:cs typeface="Times New Roman" panose="02020603050405020304" pitchFamily="18" charset="0"/>
              </a:rPr>
              <a:t>Une forme de </a:t>
            </a:r>
            <a:r>
              <a:rPr lang="fr-FR" sz="2400" dirty="0" err="1">
                <a:effectLst/>
                <a:ea typeface="Times New Roman" panose="02020603050405020304" pitchFamily="18" charset="0"/>
                <a:cs typeface="Times New Roman" panose="02020603050405020304" pitchFamily="18" charset="0"/>
              </a:rPr>
              <a:t>visibilisation</a:t>
            </a:r>
            <a:r>
              <a:rPr lang="fr-FR" sz="2400" dirty="0">
                <a:effectLst/>
                <a:ea typeface="Times New Roman" panose="02020603050405020304" pitchFamily="18" charset="0"/>
                <a:cs typeface="Times New Roman" panose="02020603050405020304" pitchFamily="18" charset="0"/>
              </a:rPr>
              <a:t> </a:t>
            </a:r>
          </a:p>
          <a:p>
            <a:pPr algn="l"/>
            <a:r>
              <a:rPr lang="fr-FR" sz="2400" dirty="0"/>
              <a:t>U</a:t>
            </a:r>
            <a:r>
              <a:rPr lang="fr-FR" sz="2400" i="0" u="none" strike="noStrike" baseline="0" dirty="0"/>
              <a:t>n changement de paradigme</a:t>
            </a:r>
          </a:p>
          <a:p>
            <a:pPr marL="0" indent="0" algn="l">
              <a:buNone/>
            </a:pPr>
            <a:r>
              <a:rPr lang="fr-FR" sz="1800" b="0" i="0" u="none" strike="noStrike" baseline="0" dirty="0"/>
              <a:t>Il </a:t>
            </a:r>
            <a:r>
              <a:rPr lang="fr-FR" sz="1800" i="1" dirty="0">
                <a:cs typeface="Arial" panose="020B0604020202020204" pitchFamily="34" charset="0"/>
              </a:rPr>
              <a:t>implique de ne plus se focaliser sur le « comportement‐problème » comme « symptôme », mais de prendre en compte (rechercher) toutes les situations concourant à l’altération du comportement. Ainsi, cela revient à considérer le « comportement‐ problème » selon le modèle écologique. Celui‐ci suppose de prendre en compte les interactions entre la personne et ses environnements pour comprendre les « comportements‐problèmes ». </a:t>
            </a:r>
            <a:r>
              <a:rPr lang="fr-FR" sz="1200" i="1" dirty="0">
                <a:cs typeface="Arial" panose="020B0604020202020204" pitchFamily="34" charset="0"/>
              </a:rPr>
              <a:t>(ANESM,2014, p 3). </a:t>
            </a:r>
          </a:p>
          <a:p>
            <a:pPr>
              <a:lnSpc>
                <a:spcPct val="100000"/>
              </a:lnSpc>
            </a:pPr>
            <a:r>
              <a:rPr lang="fr-FR" sz="2400" dirty="0"/>
              <a:t>Des approches disciplinaires </a:t>
            </a:r>
          </a:p>
          <a:p>
            <a:pPr marL="342900" indent="-342900">
              <a:buFont typeface="+mj-lt"/>
              <a:buAutoNum type="alphaUcPeriod" startAt="2"/>
            </a:pPr>
            <a:endParaRPr lang="fr-FR" sz="3200" b="1" dirty="0">
              <a:effectLst/>
              <a:latin typeface="Calibri Light" panose="020F0302020204030204" pitchFamily="34" charset="0"/>
              <a:ea typeface="Times New Roman" panose="02020603050405020304" pitchFamily="18" charset="0"/>
              <a:cs typeface="Times New Roman" panose="02020603050405020304" pitchFamily="18" charset="0"/>
            </a:endParaRPr>
          </a:p>
          <a:p>
            <a:endParaRPr lang="fr-FR" dirty="0"/>
          </a:p>
        </p:txBody>
      </p:sp>
      <p:sp>
        <p:nvSpPr>
          <p:cNvPr id="4" name="Espace réservé du pied de page 3">
            <a:extLst>
              <a:ext uri="{FF2B5EF4-FFF2-40B4-BE49-F238E27FC236}">
                <a16:creationId xmlns:a16="http://schemas.microsoft.com/office/drawing/2014/main" id="{EDB3908B-8029-4CB0-A0F1-AF1664E52931}"/>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56602F15-A0F0-49C6-A9B1-C27EFC7E84FE}"/>
              </a:ext>
            </a:extLst>
          </p:cNvPr>
          <p:cNvSpPr>
            <a:spLocks noGrp="1"/>
          </p:cNvSpPr>
          <p:nvPr>
            <p:ph type="sldNum" sz="quarter" idx="12"/>
          </p:nvPr>
        </p:nvSpPr>
        <p:spPr/>
        <p:txBody>
          <a:bodyPr/>
          <a:lstStyle/>
          <a:p>
            <a:fld id="{B2E1351E-70F2-415C-B47A-B033F105B283}" type="slidenum">
              <a:rPr lang="fr-FR" smtClean="0"/>
              <a:t>3</a:t>
            </a:fld>
            <a:endParaRPr lang="fr-FR"/>
          </a:p>
        </p:txBody>
      </p:sp>
    </p:spTree>
    <p:extLst>
      <p:ext uri="{BB962C8B-B14F-4D97-AF65-F5344CB8AC3E}">
        <p14:creationId xmlns:p14="http://schemas.microsoft.com/office/powerpoint/2010/main" val="3648304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F9BE93-A3BE-4C33-A3F9-F9AD8C89EB95}"/>
              </a:ext>
            </a:extLst>
          </p:cNvPr>
          <p:cNvSpPr>
            <a:spLocks noGrp="1"/>
          </p:cNvSpPr>
          <p:nvPr>
            <p:ph type="title"/>
          </p:nvPr>
        </p:nvSpPr>
        <p:spPr/>
        <p:txBody>
          <a:bodyPr>
            <a:normAutofit/>
          </a:bodyPr>
          <a:lstStyle/>
          <a:p>
            <a:pPr marL="857250" indent="-857250">
              <a:buFont typeface="+mj-lt"/>
              <a:buAutoNum type="romanUcPeriod"/>
            </a:pPr>
            <a:r>
              <a:rPr lang="fr-FR" sz="3600" b="1" dirty="0"/>
              <a:t>Une notion récente inscrite dans une histoire </a:t>
            </a:r>
            <a:endParaRPr lang="fr-FR" sz="3600" dirty="0"/>
          </a:p>
        </p:txBody>
      </p:sp>
      <p:sp>
        <p:nvSpPr>
          <p:cNvPr id="3" name="Espace réservé du contenu 2">
            <a:extLst>
              <a:ext uri="{FF2B5EF4-FFF2-40B4-BE49-F238E27FC236}">
                <a16:creationId xmlns:a16="http://schemas.microsoft.com/office/drawing/2014/main" id="{474CFCDC-8640-4584-9646-5ED0F83ECCBF}"/>
              </a:ext>
            </a:extLst>
          </p:cNvPr>
          <p:cNvSpPr>
            <a:spLocks noGrp="1"/>
          </p:cNvSpPr>
          <p:nvPr>
            <p:ph idx="1"/>
          </p:nvPr>
        </p:nvSpPr>
        <p:spPr/>
        <p:txBody>
          <a:bodyPr>
            <a:normAutofit fontScale="70000" lnSpcReduction="20000"/>
          </a:bodyPr>
          <a:lstStyle/>
          <a:p>
            <a:pPr marL="514350" indent="-514350">
              <a:buFont typeface="+mj-lt"/>
              <a:buAutoNum type="alphaUcPeriod" startAt="2"/>
            </a:pPr>
            <a:r>
              <a:rPr lang="fr-FR" sz="4600" b="1" dirty="0">
                <a:latin typeface="Calibri Light" panose="020F0302020204030204" pitchFamily="34" charset="0"/>
                <a:cs typeface="Times New Roman" panose="02020603050405020304" pitchFamily="18" charset="0"/>
              </a:rPr>
              <a:t>Une continuité </a:t>
            </a:r>
          </a:p>
          <a:p>
            <a:pPr marL="0" indent="0">
              <a:buNone/>
            </a:pPr>
            <a:endParaRPr lang="fr-FR" sz="2800" b="1" dirty="0">
              <a:latin typeface="Calibri Light" panose="020F0302020204030204" pitchFamily="34" charset="0"/>
              <a:cs typeface="Times New Roman" panose="02020603050405020304" pitchFamily="18" charset="0"/>
            </a:endParaRPr>
          </a:p>
          <a:p>
            <a:r>
              <a:rPr lang="fr-FR" sz="2600" dirty="0">
                <a:cs typeface="Times New Roman" panose="02020603050405020304" pitchFamily="18" charset="0"/>
              </a:rPr>
              <a:t>1909 : Loi relative à la création des classes de perfectionnement : les arriérés et les instables. </a:t>
            </a:r>
          </a:p>
          <a:p>
            <a:pPr algn="just"/>
            <a:r>
              <a:rPr lang="fr-FR" sz="2600" dirty="0">
                <a:cs typeface="Times New Roman" panose="02020603050405020304" pitchFamily="18" charset="0"/>
              </a:rPr>
              <a:t>1956 : </a:t>
            </a:r>
            <a:r>
              <a:rPr lang="fr-FR" sz="2600" dirty="0">
                <a:effectLst/>
                <a:ea typeface="Calibri" panose="020F0502020204030204" pitchFamily="34" charset="0"/>
                <a:cs typeface="Times New Roman" panose="02020603050405020304" pitchFamily="18" charset="0"/>
              </a:rPr>
              <a:t>Décret du 9 mars 1956 complétant le décret du 20 août 1946 fixant les conditions d’autorisation des établissements privés de cure et de prévention pour les soins aux assurés sociaux. </a:t>
            </a:r>
            <a:r>
              <a:rPr lang="fr-FR" sz="1700" dirty="0">
                <a:effectLst/>
                <a:ea typeface="Calibri" panose="020F0502020204030204" pitchFamily="34" charset="0"/>
                <a:cs typeface="Times New Roman" panose="02020603050405020304" pitchFamily="18" charset="0"/>
              </a:rPr>
              <a:t>31 annexes sont définies dont l’une, l’annexe XXIV, est intitulée : « Etablissements privés pour enfants inadaptés».</a:t>
            </a:r>
            <a:endParaRPr lang="fr-FR" sz="1700" dirty="0">
              <a:cs typeface="Times New Roman" panose="02020603050405020304" pitchFamily="18" charset="0"/>
            </a:endParaRPr>
          </a:p>
          <a:p>
            <a:pPr marL="0" indent="0">
              <a:buNone/>
            </a:pPr>
            <a:r>
              <a:rPr lang="fr-FR" sz="1900" dirty="0">
                <a:effectLst/>
                <a:ea typeface="Times New Roman" panose="02020603050405020304" pitchFamily="18" charset="0"/>
              </a:rPr>
              <a:t>Sous la dénomination d’enfants inadaptés, sont comprises les catégories suivantes :</a:t>
            </a:r>
          </a:p>
          <a:p>
            <a:pPr marL="0" indent="0">
              <a:buNone/>
            </a:pPr>
            <a:r>
              <a:rPr lang="fr-FR" sz="1900" dirty="0">
                <a:effectLst/>
                <a:ea typeface="Times New Roman" panose="02020603050405020304" pitchFamily="18" charset="0"/>
              </a:rPr>
              <a:t>1° Enfants présentant des psychoses ou névroses graves et qui se définissent comme des maladies évolutives ;</a:t>
            </a:r>
          </a:p>
          <a:p>
            <a:pPr marL="0" indent="0">
              <a:buNone/>
            </a:pPr>
            <a:r>
              <a:rPr lang="fr-FR" sz="1900" dirty="0">
                <a:effectLst/>
                <a:ea typeface="Times New Roman" panose="02020603050405020304" pitchFamily="18" charset="0"/>
              </a:rPr>
              <a:t>2° Enfants atteints de déficience à prédominance intellectuelle, liée des troubles </a:t>
            </a:r>
            <a:r>
              <a:rPr lang="fr-FR" sz="1900" dirty="0" err="1">
                <a:effectLst/>
                <a:ea typeface="Times New Roman" panose="02020603050405020304" pitchFamily="18" charset="0"/>
              </a:rPr>
              <a:t>neuro-psychiques</a:t>
            </a:r>
            <a:r>
              <a:rPr lang="fr-FR" sz="1900" dirty="0">
                <a:effectLst/>
                <a:ea typeface="Times New Roman" panose="02020603050405020304" pitchFamily="18" charset="0"/>
              </a:rPr>
              <a:t>, exigeant, sous contrôle médical, le recours à des techniques non exclusivement pédagogiques : </a:t>
            </a:r>
            <a:r>
              <a:rPr lang="fr-FR" sz="1900" i="1" dirty="0">
                <a:effectLst/>
                <a:ea typeface="Times New Roman" panose="02020603050405020304" pitchFamily="18" charset="0"/>
              </a:rPr>
              <a:t>a)</a:t>
            </a:r>
            <a:r>
              <a:rPr lang="fr-FR" sz="1900" dirty="0">
                <a:effectLst/>
                <a:ea typeface="Times New Roman" panose="02020603050405020304" pitchFamily="18" charset="0"/>
              </a:rPr>
              <a:t> arriérés profonds (imbéciles et idiots), </a:t>
            </a:r>
            <a:r>
              <a:rPr lang="fr-FR" sz="1900" i="1" dirty="0">
                <a:effectLst/>
                <a:ea typeface="Times New Roman" panose="02020603050405020304" pitchFamily="18" charset="0"/>
              </a:rPr>
              <a:t>b)</a:t>
            </a:r>
            <a:r>
              <a:rPr lang="fr-FR" sz="1900" dirty="0">
                <a:effectLst/>
                <a:ea typeface="Times New Roman" panose="02020603050405020304" pitchFamily="18" charset="0"/>
              </a:rPr>
              <a:t> débiles moyens, </a:t>
            </a:r>
            <a:r>
              <a:rPr lang="fr-FR" sz="1900" i="1" dirty="0">
                <a:effectLst/>
                <a:ea typeface="Times New Roman" panose="02020603050405020304" pitchFamily="18" charset="0"/>
              </a:rPr>
              <a:t>c)</a:t>
            </a:r>
            <a:r>
              <a:rPr lang="fr-FR" sz="1900" dirty="0">
                <a:effectLst/>
                <a:ea typeface="Times New Roman" panose="02020603050405020304" pitchFamily="18" charset="0"/>
              </a:rPr>
              <a:t> débiles légers ;</a:t>
            </a:r>
          </a:p>
          <a:p>
            <a:pPr marL="0" indent="0">
              <a:buNone/>
            </a:pPr>
            <a:r>
              <a:rPr lang="fr-FR" sz="1900" dirty="0">
                <a:effectLst/>
                <a:ea typeface="Times New Roman" panose="02020603050405020304" pitchFamily="18" charset="0"/>
              </a:rPr>
              <a:t>3° Enfants présentant essentiellement des troubles du caractère et du comportement, susceptibles d’une rééducation psychothérapique, sous contrôle médical ;</a:t>
            </a:r>
          </a:p>
          <a:p>
            <a:pPr marL="0" indent="0">
              <a:buNone/>
            </a:pPr>
            <a:r>
              <a:rPr lang="fr-FR" sz="1900" dirty="0">
                <a:effectLst/>
                <a:ea typeface="Times New Roman" panose="02020603050405020304" pitchFamily="18" charset="0"/>
              </a:rPr>
              <a:t>4° Enfants inadaptés scolaires simples, relevant des techniques purement pédagogiques ;</a:t>
            </a:r>
          </a:p>
          <a:p>
            <a:pPr marL="0" indent="0">
              <a:buNone/>
            </a:pPr>
            <a:r>
              <a:rPr lang="fr-FR" sz="1900" dirty="0">
                <a:effectLst/>
                <a:ea typeface="Calibri" panose="020F0502020204030204" pitchFamily="34" charset="0"/>
                <a:cs typeface="Times New Roman" panose="02020603050405020304" pitchFamily="18" charset="0"/>
              </a:rPr>
              <a:t>5° Enfants ne présentant pas de troubles caractérisés et dont l’inadaptation tient essentiellement à la déficience du milieu familial.</a:t>
            </a:r>
            <a:endParaRPr lang="fr-FR" sz="2800" b="1" dirty="0">
              <a:latin typeface="Calibri Light" panose="020F0302020204030204" pitchFamily="34" charset="0"/>
              <a:cs typeface="Times New Roman" panose="02020603050405020304" pitchFamily="18" charset="0"/>
            </a:endParaRPr>
          </a:p>
          <a:p>
            <a:r>
              <a:rPr lang="fr-FR" sz="2600" dirty="0">
                <a:cs typeface="Times New Roman" panose="02020603050405020304" pitchFamily="18" charset="0"/>
              </a:rPr>
              <a:t>1960 : Circulaire du 15 mars 1960 relative au programme d’organisation et d’équipement des départements en matière de lutte contre les maladies mentales</a:t>
            </a:r>
            <a:r>
              <a:rPr lang="fr-FR" sz="1800" dirty="0">
                <a:effectLst/>
                <a:latin typeface="Verdana" panose="020B060403050404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sz="2800" b="1" dirty="0">
              <a:latin typeface="Calibri Light" panose="020F0302020204030204" pitchFamily="34" charset="0"/>
              <a:cs typeface="Times New Roman" panose="02020603050405020304" pitchFamily="18" charset="0"/>
            </a:endParaRPr>
          </a:p>
          <a:p>
            <a:endParaRPr lang="fr-FR" dirty="0"/>
          </a:p>
        </p:txBody>
      </p:sp>
      <p:sp>
        <p:nvSpPr>
          <p:cNvPr id="4" name="Espace réservé du pied de page 3">
            <a:extLst>
              <a:ext uri="{FF2B5EF4-FFF2-40B4-BE49-F238E27FC236}">
                <a16:creationId xmlns:a16="http://schemas.microsoft.com/office/drawing/2014/main" id="{2A4C3AAB-E49A-453E-A6CF-DE21BD1CBE9B}"/>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E74F7DFA-EDBE-405A-B2E1-74E54E0822F8}"/>
              </a:ext>
            </a:extLst>
          </p:cNvPr>
          <p:cNvSpPr>
            <a:spLocks noGrp="1"/>
          </p:cNvSpPr>
          <p:nvPr>
            <p:ph type="sldNum" sz="quarter" idx="12"/>
          </p:nvPr>
        </p:nvSpPr>
        <p:spPr/>
        <p:txBody>
          <a:bodyPr/>
          <a:lstStyle/>
          <a:p>
            <a:fld id="{B2E1351E-70F2-415C-B47A-B033F105B283}" type="slidenum">
              <a:rPr lang="fr-FR" smtClean="0"/>
              <a:t>4</a:t>
            </a:fld>
            <a:endParaRPr lang="fr-FR"/>
          </a:p>
        </p:txBody>
      </p:sp>
    </p:spTree>
    <p:extLst>
      <p:ext uri="{BB962C8B-B14F-4D97-AF65-F5344CB8AC3E}">
        <p14:creationId xmlns:p14="http://schemas.microsoft.com/office/powerpoint/2010/main" val="617949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B7888F-059B-4765-BB03-2EA2ACFD2ACD}"/>
              </a:ext>
            </a:extLst>
          </p:cNvPr>
          <p:cNvSpPr>
            <a:spLocks noGrp="1"/>
          </p:cNvSpPr>
          <p:nvPr>
            <p:ph type="title"/>
          </p:nvPr>
        </p:nvSpPr>
        <p:spPr>
          <a:xfrm>
            <a:off x="838200" y="365126"/>
            <a:ext cx="10515600" cy="1066174"/>
          </a:xfrm>
        </p:spPr>
        <p:txBody>
          <a:bodyPr>
            <a:normAutofit fontScale="90000"/>
          </a:bodyPr>
          <a:lstStyle/>
          <a:p>
            <a:pPr marL="857250" indent="-857250">
              <a:buFont typeface="+mj-lt"/>
              <a:buAutoNum type="romanUcPeriod" startAt="2"/>
            </a:pPr>
            <a:r>
              <a:rPr lang="fr-FR" sz="4000" b="1" dirty="0"/>
              <a:t>Une notion complexe à définir et des usages variés</a:t>
            </a:r>
          </a:p>
        </p:txBody>
      </p:sp>
      <p:sp>
        <p:nvSpPr>
          <p:cNvPr id="3" name="Espace réservé du contenu 2">
            <a:extLst>
              <a:ext uri="{FF2B5EF4-FFF2-40B4-BE49-F238E27FC236}">
                <a16:creationId xmlns:a16="http://schemas.microsoft.com/office/drawing/2014/main" id="{7F59CCD2-0A15-443C-B493-ACC16554E22C}"/>
              </a:ext>
            </a:extLst>
          </p:cNvPr>
          <p:cNvSpPr>
            <a:spLocks noGrp="1"/>
          </p:cNvSpPr>
          <p:nvPr>
            <p:ph idx="1"/>
          </p:nvPr>
        </p:nvSpPr>
        <p:spPr>
          <a:xfrm>
            <a:off x="838200" y="1291905"/>
            <a:ext cx="10515600" cy="5064445"/>
          </a:xfrm>
        </p:spPr>
        <p:txBody>
          <a:bodyPr>
            <a:normAutofit fontScale="92500" lnSpcReduction="20000"/>
          </a:bodyPr>
          <a:lstStyle/>
          <a:p>
            <a:pPr marL="514350" indent="-514350">
              <a:buFont typeface="+mj-lt"/>
              <a:buAutoNum type="alphaUcPeriod"/>
            </a:pPr>
            <a:r>
              <a:rPr lang="fr-FR" sz="2600" b="1" i="1" dirty="0">
                <a:effectLst/>
                <a:latin typeface="Calibri Light" panose="020F0302020204030204" pitchFamily="34" charset="0"/>
                <a:ea typeface="Times New Roman" panose="02020603050405020304" pitchFamily="18" charset="0"/>
                <a:cs typeface="Times New Roman" panose="02020603050405020304" pitchFamily="18" charset="0"/>
              </a:rPr>
              <a:t>Troubles, problèmes, défis.</a:t>
            </a:r>
            <a:endParaRPr lang="fr-FR" sz="2600" b="1" i="1" dirty="0">
              <a:latin typeface="Calibri Light" panose="020F0302020204030204" pitchFamily="34" charset="0"/>
              <a:ea typeface="Times New Roman" panose="02020603050405020304" pitchFamily="18" charset="0"/>
              <a:cs typeface="Times New Roman" panose="02020603050405020304" pitchFamily="18" charset="0"/>
            </a:endParaRPr>
          </a:p>
          <a:p>
            <a:pPr marL="0" indent="0">
              <a:buNone/>
            </a:pPr>
            <a:r>
              <a:rPr lang="fr-FR" sz="2300" b="1" i="1" u="sng" dirty="0">
                <a:latin typeface="Calibri Light" panose="020F0302020204030204" pitchFamily="34" charset="0"/>
                <a:ea typeface="Times New Roman" panose="02020603050405020304" pitchFamily="18" charset="0"/>
                <a:cs typeface="Times New Roman" panose="02020603050405020304" pitchFamily="18" charset="0"/>
              </a:rPr>
              <a:t>Un point important de terminologie </a:t>
            </a:r>
            <a:r>
              <a:rPr lang="fr-FR" sz="1700" dirty="0">
                <a:latin typeface="Calibri Light" panose="020F0302020204030204" pitchFamily="34" charset="0"/>
                <a:ea typeface="Times New Roman" panose="02020603050405020304" pitchFamily="18" charset="0"/>
                <a:cs typeface="Times New Roman" panose="02020603050405020304" pitchFamily="18" charset="0"/>
              </a:rPr>
              <a:t>(Piveteau, 2014, p 6). </a:t>
            </a:r>
          </a:p>
          <a:p>
            <a:pPr marL="0" marR="0" indent="0" algn="just">
              <a:buNone/>
            </a:pPr>
            <a:r>
              <a:rPr lang="fr-FR" sz="2100" b="0" i="0" u="none" strike="noStrike" baseline="0" dirty="0">
                <a:solidFill>
                  <a:srgbClr val="000000"/>
                </a:solidFill>
              </a:rPr>
              <a:t>Les problèmes comportementaux jouent très souvent un rôle – et parfois un rôle déterminant – dans les ruptures de parcours. L’imprécision des termes employés pour les décrire est à la source d’un certain nombre de confusions. </a:t>
            </a:r>
          </a:p>
          <a:p>
            <a:pPr marL="0" marR="0" indent="0" algn="just">
              <a:buNone/>
            </a:pPr>
            <a:r>
              <a:rPr lang="fr-FR" sz="2100" b="0" i="0" u="none" strike="noStrike" baseline="0" dirty="0">
                <a:solidFill>
                  <a:srgbClr val="000000"/>
                </a:solidFill>
              </a:rPr>
              <a:t>Ces « troubles du comportements », que l’on qualifie quelques fois de « graves » ou « sévères », ne sont que des manifestations comportementales aux multiples causes possibles et les TED/TSA ne sauraient leur être identifiés. </a:t>
            </a:r>
          </a:p>
          <a:p>
            <a:pPr marL="0" marR="0" indent="0" algn="just">
              <a:buNone/>
            </a:pPr>
            <a:r>
              <a:rPr lang="fr-FR" sz="2100" b="0" i="0" u="none" strike="noStrike" baseline="0" dirty="0">
                <a:solidFill>
                  <a:srgbClr val="000000"/>
                </a:solidFill>
              </a:rPr>
              <a:t>Rien ne permet de dire, en effet, que ces manifestations, qui peuvent d’ailleurs survenir dans de nombreuses situations de handicap (traumas crâniens, IMC, déficience intellectuelle …) sont intrinsèquement liées à tels ou tels troubles, handicap ou maladie. Il peut tout simplement s’agir – et il s’agit sans doute très souvent – de l’expression d’une émotion, d’une attente ou d’une demande parfaitement normale, ou d’une douleur parfaitement explicable, que la personne ne parvient pas à exprimer et qui doivent être considérées en tant que telles. </a:t>
            </a:r>
          </a:p>
          <a:p>
            <a:pPr marL="0" marR="0" indent="0" algn="just">
              <a:buNone/>
            </a:pPr>
            <a:r>
              <a:rPr lang="fr-FR" sz="2100" b="0" i="0" u="none" strike="noStrike" baseline="0" dirty="0">
                <a:solidFill>
                  <a:srgbClr val="000000"/>
                </a:solidFill>
              </a:rPr>
              <a:t>De même, des éléments d’environnement, par exemple une insuffisante structuration temporelle ou spatiale, des espaces inadaptés aux spécificités sensorielles, ou l’adoption d’attitudes inappropriées dans la relation, peuvent se révéler décisifs. Dans l’expression « troubles du comportement », le mot « troubles » introduit donc une dangereuse ambiguïté, en paraissant introduire une liaison causale directe avec la déficience à l’origine du handicap. Même si elle est courante, cette formulation devrait être fermement évitée. </a:t>
            </a:r>
          </a:p>
          <a:p>
            <a:pPr marL="514350" indent="-514350">
              <a:buFont typeface="+mj-lt"/>
              <a:buAutoNum type="alphaUcPeriod"/>
            </a:pPr>
            <a:endParaRPr lang="fr-FR" sz="3200" b="1" dirty="0">
              <a:latin typeface="Calibri Light" panose="020F0302020204030204" pitchFamily="34" charset="0"/>
              <a:ea typeface="Times New Roman" panose="02020603050405020304" pitchFamily="18" charset="0"/>
              <a:cs typeface="Times New Roman" panose="02020603050405020304" pitchFamily="18" charset="0"/>
            </a:endParaRPr>
          </a:p>
          <a:p>
            <a:endParaRPr lang="fr-FR" dirty="0"/>
          </a:p>
        </p:txBody>
      </p:sp>
      <p:sp>
        <p:nvSpPr>
          <p:cNvPr id="4" name="Espace réservé du pied de page 3">
            <a:extLst>
              <a:ext uri="{FF2B5EF4-FFF2-40B4-BE49-F238E27FC236}">
                <a16:creationId xmlns:a16="http://schemas.microsoft.com/office/drawing/2014/main" id="{AD9E3BCE-EEDA-41ED-8B21-741F53DFF41B}"/>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2B5E6723-A82B-4B66-A1D2-089117615F53}"/>
              </a:ext>
            </a:extLst>
          </p:cNvPr>
          <p:cNvSpPr>
            <a:spLocks noGrp="1"/>
          </p:cNvSpPr>
          <p:nvPr>
            <p:ph type="sldNum" sz="quarter" idx="12"/>
          </p:nvPr>
        </p:nvSpPr>
        <p:spPr/>
        <p:txBody>
          <a:bodyPr/>
          <a:lstStyle/>
          <a:p>
            <a:fld id="{B2E1351E-70F2-415C-B47A-B033F105B283}" type="slidenum">
              <a:rPr lang="fr-FR" smtClean="0"/>
              <a:t>5</a:t>
            </a:fld>
            <a:endParaRPr lang="fr-FR"/>
          </a:p>
        </p:txBody>
      </p:sp>
    </p:spTree>
    <p:extLst>
      <p:ext uri="{BB962C8B-B14F-4D97-AF65-F5344CB8AC3E}">
        <p14:creationId xmlns:p14="http://schemas.microsoft.com/office/powerpoint/2010/main" val="1263142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150D9B-B4D1-4B95-89B4-4CC4FE5482FB}"/>
              </a:ext>
            </a:extLst>
          </p:cNvPr>
          <p:cNvSpPr>
            <a:spLocks noGrp="1"/>
          </p:cNvSpPr>
          <p:nvPr>
            <p:ph type="title"/>
          </p:nvPr>
        </p:nvSpPr>
        <p:spPr/>
        <p:txBody>
          <a:bodyPr>
            <a:normAutofit/>
          </a:bodyPr>
          <a:lstStyle/>
          <a:p>
            <a:pPr marL="857250" indent="-857250">
              <a:buFont typeface="+mj-lt"/>
              <a:buAutoNum type="romanUcPeriod" startAt="2"/>
            </a:pPr>
            <a:r>
              <a:rPr lang="fr-FR" sz="3600" b="1" dirty="0"/>
              <a:t>Une notion complexe à définir et des usages variés</a:t>
            </a:r>
            <a:endParaRPr lang="fr-FR" sz="3600" dirty="0"/>
          </a:p>
        </p:txBody>
      </p:sp>
      <p:sp>
        <p:nvSpPr>
          <p:cNvPr id="3" name="Espace réservé du contenu 2">
            <a:extLst>
              <a:ext uri="{FF2B5EF4-FFF2-40B4-BE49-F238E27FC236}">
                <a16:creationId xmlns:a16="http://schemas.microsoft.com/office/drawing/2014/main" id="{0FAA88C7-D152-49BF-85F9-CD22AD870B23}"/>
              </a:ext>
            </a:extLst>
          </p:cNvPr>
          <p:cNvSpPr>
            <a:spLocks noGrp="1"/>
          </p:cNvSpPr>
          <p:nvPr>
            <p:ph idx="1"/>
          </p:nvPr>
        </p:nvSpPr>
        <p:spPr/>
        <p:txBody>
          <a:bodyPr/>
          <a:lstStyle/>
          <a:p>
            <a:pPr marL="0" indent="0">
              <a:buNone/>
            </a:pPr>
            <a:r>
              <a:rPr lang="fr-FR" sz="1800" b="1" i="1" u="sng" dirty="0">
                <a:latin typeface="Calibri Light" panose="020F0302020204030204" pitchFamily="34" charset="0"/>
                <a:cs typeface="Times New Roman" panose="02020603050405020304" pitchFamily="18" charset="0"/>
              </a:rPr>
              <a:t>Problèmes ou défis: </a:t>
            </a:r>
          </a:p>
          <a:p>
            <a:pPr marL="0" indent="0" algn="just">
              <a:buNone/>
            </a:pPr>
            <a:r>
              <a:rPr lang="fr-FR" sz="1800" i="1" dirty="0">
                <a:effectLst/>
                <a:ea typeface="Calibri" panose="020F0502020204030204" pitchFamily="34" charset="0"/>
                <a:cs typeface="DejaVuSerifCondensed"/>
              </a:rPr>
              <a:t>« Dans cet article, nous emploierons le terme « comportements défis » plutôt que les autres termes évoqués. C’est un choix méthodologique qui permet de mettre l’accent sur le fait que c’est le comportement qui met au défi les personnes plutôt que de considérer la personne comme étant un problème. On passe ainsi d’une causalité individuelle inhérente à la personne à une causalité potentiellement environnementale » </a:t>
            </a:r>
            <a:r>
              <a:rPr lang="fr-FR" sz="1200" i="1" dirty="0">
                <a:effectLst/>
                <a:ea typeface="Calibri" panose="020F0502020204030204" pitchFamily="34" charset="0"/>
                <a:cs typeface="DejaVuSerifCondensed"/>
              </a:rPr>
              <a:t>(Comprendre l’</a:t>
            </a:r>
            <a:r>
              <a:rPr lang="fr-FR" sz="1200" i="1" dirty="0" err="1">
                <a:effectLst/>
                <a:ea typeface="Calibri" panose="020F0502020204030204" pitchFamily="34" charset="0"/>
                <a:cs typeface="DejaVuSerifCondensed"/>
              </a:rPr>
              <a:t>autisme,s.d</a:t>
            </a:r>
            <a:r>
              <a:rPr lang="fr-FR" sz="1200" i="1" dirty="0">
                <a:effectLst/>
                <a:ea typeface="Calibri" panose="020F0502020204030204" pitchFamily="34" charset="0"/>
                <a:cs typeface="DejaVuSerifCondensed"/>
              </a:rPr>
              <a:t>.)</a:t>
            </a:r>
            <a:endParaRPr lang="fr-FR" sz="1200" dirty="0">
              <a:effectLst/>
              <a:ea typeface="Calibri" panose="020F0502020204030204" pitchFamily="34" charset="0"/>
              <a:cs typeface="Times New Roman" panose="02020603050405020304" pitchFamily="18" charset="0"/>
            </a:endParaRPr>
          </a:p>
          <a:p>
            <a:pPr marL="0" indent="0" algn="just">
              <a:buNone/>
            </a:pPr>
            <a:r>
              <a:rPr lang="fr-FR" sz="1800" i="1" dirty="0"/>
              <a:t>« L’expression </a:t>
            </a:r>
            <a:r>
              <a:rPr lang="fr-FR" sz="1800" i="1" dirty="0" err="1"/>
              <a:t>Challenging</a:t>
            </a:r>
            <a:r>
              <a:rPr lang="fr-FR" sz="1800" i="1" dirty="0"/>
              <a:t> </a:t>
            </a:r>
            <a:r>
              <a:rPr lang="fr-FR" sz="1800" i="1" dirty="0" err="1"/>
              <a:t>behaviour</a:t>
            </a:r>
            <a:r>
              <a:rPr lang="fr-FR" sz="1800" i="1" dirty="0"/>
              <a:t> (comportement défi) insiste sur le fait que de tels comportements représentent des défis pour les services plutôt que des problèmes que les individus ayant une déficience intellectuelle traînent avec eux (Blunden et Allen, 1987) . En effet quand le terme a été introduit, il était censé insister sur le fait que les problèmes étaient souvent causés autant par la manière dont une personne est prise en charge que par ses caractéristiques personnelles (</a:t>
            </a:r>
            <a:r>
              <a:rPr lang="fr-FR" sz="1800" i="1" dirty="0" err="1"/>
              <a:t>Departement</a:t>
            </a:r>
            <a:r>
              <a:rPr lang="fr-FR" sz="1800" i="1" dirty="0"/>
              <a:t> of </a:t>
            </a:r>
            <a:r>
              <a:rPr lang="fr-FR" sz="1800" i="1" dirty="0" err="1"/>
              <a:t>Health</a:t>
            </a:r>
            <a:r>
              <a:rPr lang="fr-FR" sz="1800" i="1" dirty="0"/>
              <a:t>, 2007). Depuis il y a eu une dérive vers l’utilisation de cette expression comme une étiquette indiquant un diagnostic pour les personnes, ce qui est à la fois inapproprié et inutile ( </a:t>
            </a:r>
            <a:r>
              <a:rPr lang="fr-FR" sz="1800" i="1" dirty="0" err="1"/>
              <a:t>Departement</a:t>
            </a:r>
            <a:r>
              <a:rPr lang="fr-FR" sz="1800" i="1" dirty="0"/>
              <a:t> of </a:t>
            </a:r>
            <a:r>
              <a:rPr lang="fr-FR" sz="1800" i="1" dirty="0" err="1"/>
              <a:t>Health</a:t>
            </a:r>
            <a:r>
              <a:rPr lang="fr-FR" sz="1800" i="1" dirty="0"/>
              <a:t>, 2007 ; Royal </a:t>
            </a:r>
            <a:r>
              <a:rPr lang="fr-FR" sz="1800" i="1" dirty="0" err="1"/>
              <a:t>College</a:t>
            </a:r>
            <a:r>
              <a:rPr lang="fr-FR" sz="1800" i="1" dirty="0"/>
              <a:t> of </a:t>
            </a:r>
            <a:r>
              <a:rPr lang="fr-FR" sz="1800" i="1" dirty="0" err="1"/>
              <a:t>Psychiatrics</a:t>
            </a:r>
            <a:r>
              <a:rPr lang="fr-FR" sz="1800" i="1" dirty="0"/>
              <a:t> et al, 2007) » </a:t>
            </a:r>
            <a:r>
              <a:rPr lang="fr-FR" sz="1200" i="1" dirty="0"/>
              <a:t>(</a:t>
            </a:r>
            <a:r>
              <a:rPr lang="fr-FR" sz="1200" i="1" dirty="0" err="1"/>
              <a:t>Einfeld</a:t>
            </a:r>
            <a:r>
              <a:rPr lang="fr-FR" sz="1200" i="1" dirty="0"/>
              <a:t>, Emerson 2016, p 16). </a:t>
            </a:r>
          </a:p>
        </p:txBody>
      </p:sp>
      <p:sp>
        <p:nvSpPr>
          <p:cNvPr id="4" name="Espace réservé du pied de page 3">
            <a:extLst>
              <a:ext uri="{FF2B5EF4-FFF2-40B4-BE49-F238E27FC236}">
                <a16:creationId xmlns:a16="http://schemas.microsoft.com/office/drawing/2014/main" id="{A3CFED15-EF4B-4E3F-8726-E33622C8EDCF}"/>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3196C09C-6962-4EF6-97BE-BBA1945E95D3}"/>
              </a:ext>
            </a:extLst>
          </p:cNvPr>
          <p:cNvSpPr>
            <a:spLocks noGrp="1"/>
          </p:cNvSpPr>
          <p:nvPr>
            <p:ph type="sldNum" sz="quarter" idx="12"/>
          </p:nvPr>
        </p:nvSpPr>
        <p:spPr/>
        <p:txBody>
          <a:bodyPr/>
          <a:lstStyle/>
          <a:p>
            <a:fld id="{B2E1351E-70F2-415C-B47A-B033F105B283}" type="slidenum">
              <a:rPr lang="fr-FR" smtClean="0"/>
              <a:t>6</a:t>
            </a:fld>
            <a:endParaRPr lang="fr-FR"/>
          </a:p>
        </p:txBody>
      </p:sp>
    </p:spTree>
    <p:extLst>
      <p:ext uri="{BB962C8B-B14F-4D97-AF65-F5344CB8AC3E}">
        <p14:creationId xmlns:p14="http://schemas.microsoft.com/office/powerpoint/2010/main" val="3074904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94AA4E-79C2-42AA-814F-0D39A1B6D5DD}"/>
              </a:ext>
            </a:extLst>
          </p:cNvPr>
          <p:cNvSpPr>
            <a:spLocks noGrp="1"/>
          </p:cNvSpPr>
          <p:nvPr>
            <p:ph type="title"/>
          </p:nvPr>
        </p:nvSpPr>
        <p:spPr/>
        <p:txBody>
          <a:bodyPr>
            <a:normAutofit/>
          </a:bodyPr>
          <a:lstStyle/>
          <a:p>
            <a:pPr marL="857250" indent="-857250">
              <a:buFont typeface="+mj-lt"/>
              <a:buAutoNum type="romanUcPeriod" startAt="2"/>
            </a:pPr>
            <a:r>
              <a:rPr lang="fr-FR" sz="3600" b="1" dirty="0"/>
              <a:t>Une notion complexe à définir et des usages variés</a:t>
            </a:r>
            <a:endParaRPr lang="fr-FR" sz="3600" dirty="0"/>
          </a:p>
        </p:txBody>
      </p:sp>
      <p:sp>
        <p:nvSpPr>
          <p:cNvPr id="3" name="Espace réservé du contenu 2">
            <a:extLst>
              <a:ext uri="{FF2B5EF4-FFF2-40B4-BE49-F238E27FC236}">
                <a16:creationId xmlns:a16="http://schemas.microsoft.com/office/drawing/2014/main" id="{40B10F89-37AD-46F9-B466-BB9772EA0E66}"/>
              </a:ext>
            </a:extLst>
          </p:cNvPr>
          <p:cNvSpPr>
            <a:spLocks noGrp="1"/>
          </p:cNvSpPr>
          <p:nvPr>
            <p:ph idx="1"/>
          </p:nvPr>
        </p:nvSpPr>
        <p:spPr/>
        <p:txBody>
          <a:bodyPr>
            <a:normAutofit/>
          </a:bodyPr>
          <a:lstStyle/>
          <a:p>
            <a:pPr marL="0" indent="0">
              <a:buNone/>
            </a:pPr>
            <a:r>
              <a:rPr lang="fr-FR" sz="1800" b="1" i="1" u="sng" dirty="0">
                <a:latin typeface="Calibri Light" panose="020F0302020204030204" pitchFamily="34" charset="0"/>
                <a:cs typeface="Times New Roman" panose="02020603050405020304" pitchFamily="18" charset="0"/>
              </a:rPr>
              <a:t>Des définitions des comportements-défis: </a:t>
            </a:r>
          </a:p>
          <a:p>
            <a:pPr marL="0" indent="0">
              <a:buNone/>
            </a:pPr>
            <a:endParaRPr lang="fr-FR" sz="1800" b="1" dirty="0">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buNone/>
            </a:pPr>
            <a:r>
              <a:rPr lang="fr-FR" sz="1800" b="1" dirty="0">
                <a:latin typeface="Calibri Light" panose="020F0302020204030204" pitchFamily="34" charset="0"/>
                <a:ea typeface="Times New Roman" panose="02020603050405020304" pitchFamily="18" charset="0"/>
                <a:cs typeface="Times New Roman" panose="02020603050405020304" pitchFamily="18" charset="0"/>
              </a:rPr>
              <a:t>« Un comportement culturellement anormal d’une telle intensité, fréquence ou durée que la sécurité physique de la personne ou des autres est susceptible d’être mise en péril, ou un comportement qui est susceptible de limiter sérieusement l’accès de la personne aux équipements</a:t>
            </a:r>
            <a:r>
              <a:rPr lang="fr-FR" sz="1800" b="1" dirty="0">
                <a:effectLst/>
                <a:latin typeface="Calibri Light" panose="020F0302020204030204" pitchFamily="34" charset="0"/>
                <a:ea typeface="Times New Roman" panose="02020603050405020304" pitchFamily="18" charset="0"/>
                <a:cs typeface="Times New Roman" panose="02020603050405020304" pitchFamily="18" charset="0"/>
              </a:rPr>
              <a:t> communautaires ordinaires ou de résulter en un refus de l’accès de la personne à ces équipements » (Emerson, 1995). </a:t>
            </a:r>
          </a:p>
          <a:p>
            <a:pPr marL="0" indent="0" algn="just">
              <a:buNone/>
            </a:pPr>
            <a:endParaRPr lang="fr-FR" sz="1800" b="1" dirty="0">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buNone/>
            </a:pPr>
            <a:r>
              <a:rPr lang="fr-FR" sz="1800" b="1" dirty="0">
                <a:effectLst/>
                <a:latin typeface="Calibri Light" panose="020F0302020204030204" pitchFamily="34" charset="0"/>
                <a:ea typeface="Times New Roman" panose="02020603050405020304" pitchFamily="18" charset="0"/>
                <a:cs typeface="Times New Roman" panose="02020603050405020304" pitchFamily="18" charset="0"/>
              </a:rPr>
              <a:t>Un comportement d’une telle intensité, fréquence ou durée qu’il menace la qualité de vie et/ou la sécurité physique de l’individu ou des autres et est susceptible de mener à des réponses restrictives, aversives ou de donner lieu à l’exclusion ( Royal </a:t>
            </a:r>
            <a:r>
              <a:rPr lang="fr-FR" sz="1800" b="1" dirty="0" err="1">
                <a:effectLst/>
                <a:latin typeface="Calibri Light" panose="020F0302020204030204" pitchFamily="34" charset="0"/>
                <a:ea typeface="Times New Roman" panose="02020603050405020304" pitchFamily="18" charset="0"/>
                <a:cs typeface="Times New Roman" panose="02020603050405020304" pitchFamily="18" charset="0"/>
              </a:rPr>
              <a:t>College</a:t>
            </a:r>
            <a:r>
              <a:rPr lang="fr-FR" sz="1800" b="1" dirty="0">
                <a:effectLst/>
                <a:latin typeface="Calibri Light" panose="020F0302020204030204" pitchFamily="34" charset="0"/>
                <a:ea typeface="Times New Roman" panose="02020603050405020304" pitchFamily="18" charset="0"/>
                <a:cs typeface="Times New Roman" panose="02020603050405020304" pitchFamily="18" charset="0"/>
              </a:rPr>
              <a:t> of </a:t>
            </a:r>
            <a:r>
              <a:rPr lang="fr-FR" sz="1800" b="1" dirty="0" err="1">
                <a:effectLst/>
                <a:latin typeface="Calibri Light" panose="020F0302020204030204" pitchFamily="34" charset="0"/>
                <a:ea typeface="Times New Roman" panose="02020603050405020304" pitchFamily="18" charset="0"/>
                <a:cs typeface="Times New Roman" panose="02020603050405020304" pitchFamily="18" charset="0"/>
              </a:rPr>
              <a:t>Psychiatrics</a:t>
            </a:r>
            <a:r>
              <a:rPr lang="fr-FR" sz="1800" b="1" dirty="0">
                <a:effectLst/>
                <a:latin typeface="Calibri Light" panose="020F0302020204030204" pitchFamily="34" charset="0"/>
                <a:ea typeface="Times New Roman" panose="02020603050405020304" pitchFamily="18" charset="0"/>
                <a:cs typeface="Times New Roman" panose="02020603050405020304" pitchFamily="18" charset="0"/>
              </a:rPr>
              <a:t> et al, 2007). </a:t>
            </a:r>
          </a:p>
          <a:p>
            <a:pPr marL="514350" indent="-514350">
              <a:buFont typeface="+mj-lt"/>
              <a:buAutoNum type="alphaUcPeriod"/>
            </a:pPr>
            <a:endParaRPr lang="fr-FR" sz="4400" b="1" dirty="0">
              <a:latin typeface="Calibri Light" panose="020F0302020204030204" pitchFamily="34" charset="0"/>
              <a:ea typeface="Times New Roman" panose="02020603050405020304" pitchFamily="18" charset="0"/>
              <a:cs typeface="Times New Roman" panose="02020603050405020304" pitchFamily="18" charset="0"/>
            </a:endParaRPr>
          </a:p>
          <a:p>
            <a:endParaRPr lang="fr-FR" dirty="0"/>
          </a:p>
        </p:txBody>
      </p:sp>
      <p:sp>
        <p:nvSpPr>
          <p:cNvPr id="4" name="Espace réservé du pied de page 3">
            <a:extLst>
              <a:ext uri="{FF2B5EF4-FFF2-40B4-BE49-F238E27FC236}">
                <a16:creationId xmlns:a16="http://schemas.microsoft.com/office/drawing/2014/main" id="{E43BA4BF-BE79-4660-9872-73D97375ABC2}"/>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50179929-1126-496C-B517-C6DC51CD523D}"/>
              </a:ext>
            </a:extLst>
          </p:cNvPr>
          <p:cNvSpPr>
            <a:spLocks noGrp="1"/>
          </p:cNvSpPr>
          <p:nvPr>
            <p:ph type="sldNum" sz="quarter" idx="12"/>
          </p:nvPr>
        </p:nvSpPr>
        <p:spPr/>
        <p:txBody>
          <a:bodyPr/>
          <a:lstStyle/>
          <a:p>
            <a:fld id="{B2E1351E-70F2-415C-B47A-B033F105B283}" type="slidenum">
              <a:rPr lang="fr-FR" smtClean="0"/>
              <a:t>7</a:t>
            </a:fld>
            <a:endParaRPr lang="fr-FR"/>
          </a:p>
        </p:txBody>
      </p:sp>
    </p:spTree>
    <p:extLst>
      <p:ext uri="{BB962C8B-B14F-4D97-AF65-F5344CB8AC3E}">
        <p14:creationId xmlns:p14="http://schemas.microsoft.com/office/powerpoint/2010/main" val="1712111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B178F3-51A6-443F-B5E0-A0EFB8B5A9B4}"/>
              </a:ext>
            </a:extLst>
          </p:cNvPr>
          <p:cNvSpPr>
            <a:spLocks noGrp="1"/>
          </p:cNvSpPr>
          <p:nvPr>
            <p:ph type="title"/>
          </p:nvPr>
        </p:nvSpPr>
        <p:spPr/>
        <p:txBody>
          <a:bodyPr>
            <a:normAutofit/>
          </a:bodyPr>
          <a:lstStyle/>
          <a:p>
            <a:pPr marL="857250" indent="-857250">
              <a:buFont typeface="+mj-lt"/>
              <a:buAutoNum type="romanUcPeriod" startAt="2"/>
            </a:pPr>
            <a:r>
              <a:rPr lang="fr-FR" sz="3600" b="1" dirty="0"/>
              <a:t>Une notion complexe à définir et des usages variés</a:t>
            </a:r>
            <a:endParaRPr lang="fr-FR" sz="3600" dirty="0"/>
          </a:p>
        </p:txBody>
      </p:sp>
      <p:sp>
        <p:nvSpPr>
          <p:cNvPr id="3" name="Espace réservé du contenu 2">
            <a:extLst>
              <a:ext uri="{FF2B5EF4-FFF2-40B4-BE49-F238E27FC236}">
                <a16:creationId xmlns:a16="http://schemas.microsoft.com/office/drawing/2014/main" id="{68AEE99B-39DE-4FC0-9249-4B9705F85E1E}"/>
              </a:ext>
            </a:extLst>
          </p:cNvPr>
          <p:cNvSpPr>
            <a:spLocks noGrp="1"/>
          </p:cNvSpPr>
          <p:nvPr>
            <p:ph idx="1"/>
          </p:nvPr>
        </p:nvSpPr>
        <p:spPr/>
        <p:txBody>
          <a:bodyPr>
            <a:normAutofit fontScale="92500" lnSpcReduction="20000"/>
          </a:bodyPr>
          <a:lstStyle/>
          <a:p>
            <a:pPr marL="0" indent="0" algn="l">
              <a:buNone/>
            </a:pPr>
            <a:endParaRPr lang="fr-FR" sz="1800" dirty="0">
              <a:latin typeface="Calibri" panose="020F0502020204030204" pitchFamily="34" charset="0"/>
            </a:endParaRPr>
          </a:p>
          <a:p>
            <a:pPr marL="0" indent="0">
              <a:buNone/>
            </a:pPr>
            <a:r>
              <a:rPr lang="fr-FR" sz="1800" b="1" i="1" u="sng" dirty="0">
                <a:latin typeface="Calibri Light" panose="020F0302020204030204" pitchFamily="34" charset="0"/>
                <a:cs typeface="Times New Roman" panose="02020603050405020304" pitchFamily="18" charset="0"/>
              </a:rPr>
              <a:t>Des définitions des comportements-problèmes : </a:t>
            </a:r>
          </a:p>
          <a:p>
            <a:pPr marL="0" indent="0" algn="l">
              <a:buNone/>
            </a:pPr>
            <a:endParaRPr lang="fr-FR" sz="1800" dirty="0">
              <a:latin typeface="Calibri" panose="020F0502020204030204" pitchFamily="34" charset="0"/>
            </a:endParaRPr>
          </a:p>
          <a:p>
            <a:pPr marL="0" indent="0" algn="l">
              <a:buNone/>
            </a:pPr>
            <a:r>
              <a:rPr lang="fr-FR" sz="1900" dirty="0">
                <a:latin typeface="Calibri" panose="020F0502020204030204" pitchFamily="34" charset="0"/>
              </a:rPr>
              <a:t>Dans la lettre de  cadrage de la recommandation qui nous réunit , l’ANESM a proposé deux définitions.  (ANESM, 2014, p 4). </a:t>
            </a:r>
          </a:p>
          <a:p>
            <a:pPr marL="0" indent="0" algn="l">
              <a:buNone/>
            </a:pPr>
            <a:r>
              <a:rPr lang="fr-FR" sz="1900" b="0" i="0" u="none" strike="noStrike" baseline="0" dirty="0">
                <a:latin typeface="Calibri" panose="020F0502020204030204" pitchFamily="34" charset="0"/>
              </a:rPr>
              <a:t>La première est empruntée à des auteurs canadiens : </a:t>
            </a:r>
          </a:p>
          <a:p>
            <a:pPr marL="0" indent="0" algn="just">
              <a:buNone/>
            </a:pPr>
            <a:r>
              <a:rPr lang="fr-FR" sz="1900" b="0" i="1" u="none" strike="noStrike" baseline="0" dirty="0">
                <a:latin typeface="Calibri" panose="020F0502020204030204" pitchFamily="34" charset="0"/>
              </a:rPr>
              <a:t>Un comportement‐problème » est « </a:t>
            </a:r>
            <a:r>
              <a:rPr lang="fr-FR" sz="1900" b="0" i="1" u="none" strike="noStrike" baseline="0" dirty="0">
                <a:latin typeface="Calibri-Italic"/>
              </a:rPr>
              <a:t>une action ou un ensemble d’actions …/… jugé problématique parce qu’il s’écarte des normes sociales et culturelles ou développementales, et qui est préjudiciable à la personne ou à son environnement social ou physique </a:t>
            </a:r>
            <a:r>
              <a:rPr lang="fr-FR" sz="1900" b="0" i="1" u="none" strike="noStrike" baseline="0" dirty="0">
                <a:latin typeface="Calibri" panose="020F0502020204030204" pitchFamily="34" charset="0"/>
              </a:rPr>
              <a:t>».</a:t>
            </a:r>
            <a:r>
              <a:rPr lang="fr-FR" sz="1900" b="0" i="0" u="none" strike="noStrike" baseline="0" dirty="0">
                <a:latin typeface="Calibri" panose="020F0502020204030204" pitchFamily="34" charset="0"/>
              </a:rPr>
              <a:t> (Tassé M., Sabourin G., et al. 2006. )</a:t>
            </a:r>
          </a:p>
          <a:p>
            <a:pPr marL="0" indent="0" algn="l">
              <a:buNone/>
            </a:pPr>
            <a:r>
              <a:rPr lang="fr-FR" sz="1900" b="0" i="0" u="none" strike="noStrike" baseline="0" dirty="0">
                <a:latin typeface="Calibri" panose="020F0502020204030204" pitchFamily="34" charset="0"/>
              </a:rPr>
              <a:t>La seconde a été retenue par l’ANESM, en 2010, dans l’une de ses recommandations destinées au public autiste. (ANESM, 2012). </a:t>
            </a:r>
          </a:p>
          <a:p>
            <a:pPr marL="0" indent="0" algn="just">
              <a:buNone/>
            </a:pPr>
            <a:r>
              <a:rPr lang="fr-FR" sz="1900" b="0" i="1" u="none" strike="noStrike" baseline="0" dirty="0"/>
              <a:t>Le « comportement‐problème » [est] « tout ce qui constitue une gêne notable, intense, répétée, durable, ou qui présente un danger pour la personne avec autisme ou autres TED, ainsi que pour son environnement et qui compromet ses apprentissages, son adaptation et son intégration sociales. Les insomnies rebelles à tout traitement, les troubles sévères du comportement alimentaire, les agressions envers soi‐même ou envers autrui ou entraînant la destruction des locaux, en sont quelques exemples ».</a:t>
            </a:r>
            <a:endParaRPr lang="fr-FR" sz="1900" i="1" dirty="0"/>
          </a:p>
        </p:txBody>
      </p:sp>
      <p:sp>
        <p:nvSpPr>
          <p:cNvPr id="4" name="Espace réservé du pied de page 3">
            <a:extLst>
              <a:ext uri="{FF2B5EF4-FFF2-40B4-BE49-F238E27FC236}">
                <a16:creationId xmlns:a16="http://schemas.microsoft.com/office/drawing/2014/main" id="{198874C3-6C84-4409-8B5B-F9ABBD2C2ED9}"/>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9F3D49CF-6BD3-4A80-B6CB-18083912F64A}"/>
              </a:ext>
            </a:extLst>
          </p:cNvPr>
          <p:cNvSpPr>
            <a:spLocks noGrp="1"/>
          </p:cNvSpPr>
          <p:nvPr>
            <p:ph type="sldNum" sz="quarter" idx="12"/>
          </p:nvPr>
        </p:nvSpPr>
        <p:spPr/>
        <p:txBody>
          <a:bodyPr/>
          <a:lstStyle/>
          <a:p>
            <a:fld id="{B2E1351E-70F2-415C-B47A-B033F105B283}" type="slidenum">
              <a:rPr lang="fr-FR" smtClean="0"/>
              <a:t>8</a:t>
            </a:fld>
            <a:endParaRPr lang="fr-FR"/>
          </a:p>
        </p:txBody>
      </p:sp>
    </p:spTree>
    <p:extLst>
      <p:ext uri="{BB962C8B-B14F-4D97-AF65-F5344CB8AC3E}">
        <p14:creationId xmlns:p14="http://schemas.microsoft.com/office/powerpoint/2010/main" val="3834010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BAD17E-77A2-44B5-A449-9C94BEACCFFA}"/>
              </a:ext>
            </a:extLst>
          </p:cNvPr>
          <p:cNvSpPr>
            <a:spLocks noGrp="1"/>
          </p:cNvSpPr>
          <p:nvPr>
            <p:ph type="title"/>
          </p:nvPr>
        </p:nvSpPr>
        <p:spPr/>
        <p:txBody>
          <a:bodyPr>
            <a:normAutofit/>
          </a:bodyPr>
          <a:lstStyle/>
          <a:p>
            <a:pPr marL="857250" indent="-857250">
              <a:buFont typeface="+mj-lt"/>
              <a:buAutoNum type="romanUcPeriod" startAt="2"/>
            </a:pPr>
            <a:r>
              <a:rPr lang="fr-FR" sz="3600" b="1" dirty="0"/>
              <a:t>Une notion complexe à définir et des usages variés</a:t>
            </a:r>
            <a:endParaRPr lang="fr-FR" sz="3600" dirty="0"/>
          </a:p>
        </p:txBody>
      </p:sp>
      <p:sp>
        <p:nvSpPr>
          <p:cNvPr id="4" name="Espace réservé du pied de page 3">
            <a:extLst>
              <a:ext uri="{FF2B5EF4-FFF2-40B4-BE49-F238E27FC236}">
                <a16:creationId xmlns:a16="http://schemas.microsoft.com/office/drawing/2014/main" id="{2B8631A9-77D5-4D0A-B37F-2C7EA39920C1}"/>
              </a:ext>
            </a:extLst>
          </p:cNvPr>
          <p:cNvSpPr>
            <a:spLocks noGrp="1"/>
          </p:cNvSpPr>
          <p:nvPr>
            <p:ph type="ftr" sz="quarter" idx="11"/>
          </p:nvPr>
        </p:nvSpPr>
        <p:spPr/>
        <p:txBody>
          <a:bodyPr/>
          <a:lstStyle/>
          <a:p>
            <a:r>
              <a:rPr lang="fr-FR"/>
              <a:t>Marc FOURDRIGNIER. CREAI Grand EST. 1 juillet 2021</a:t>
            </a:r>
          </a:p>
        </p:txBody>
      </p:sp>
      <p:sp>
        <p:nvSpPr>
          <p:cNvPr id="5" name="Espace réservé du numéro de diapositive 4">
            <a:extLst>
              <a:ext uri="{FF2B5EF4-FFF2-40B4-BE49-F238E27FC236}">
                <a16:creationId xmlns:a16="http://schemas.microsoft.com/office/drawing/2014/main" id="{D3DF0BCB-1AE3-48DC-9FF9-2B0035DCC19C}"/>
              </a:ext>
            </a:extLst>
          </p:cNvPr>
          <p:cNvSpPr>
            <a:spLocks noGrp="1"/>
          </p:cNvSpPr>
          <p:nvPr>
            <p:ph type="sldNum" sz="quarter" idx="12"/>
          </p:nvPr>
        </p:nvSpPr>
        <p:spPr/>
        <p:txBody>
          <a:bodyPr/>
          <a:lstStyle/>
          <a:p>
            <a:fld id="{B2E1351E-70F2-415C-B47A-B033F105B283}" type="slidenum">
              <a:rPr lang="fr-FR" smtClean="0"/>
              <a:t>9</a:t>
            </a:fld>
            <a:endParaRPr lang="fr-FR"/>
          </a:p>
        </p:txBody>
      </p:sp>
      <p:sp>
        <p:nvSpPr>
          <p:cNvPr id="7" name="ZoneTexte 6">
            <a:extLst>
              <a:ext uri="{FF2B5EF4-FFF2-40B4-BE49-F238E27FC236}">
                <a16:creationId xmlns:a16="http://schemas.microsoft.com/office/drawing/2014/main" id="{413B41FA-30E5-4829-9EF7-54D630A29F8A}"/>
              </a:ext>
            </a:extLst>
          </p:cNvPr>
          <p:cNvSpPr txBox="1"/>
          <p:nvPr/>
        </p:nvSpPr>
        <p:spPr>
          <a:xfrm>
            <a:off x="838200" y="1722937"/>
            <a:ext cx="9656428" cy="553998"/>
          </a:xfrm>
          <a:prstGeom prst="rect">
            <a:avLst/>
          </a:prstGeom>
          <a:noFill/>
        </p:spPr>
        <p:txBody>
          <a:bodyPr wrap="square">
            <a:spAutoFit/>
          </a:bodyPr>
          <a:lstStyle/>
          <a:p>
            <a:pPr algn="l"/>
            <a:r>
              <a:rPr lang="fr-FR" sz="1800" b="1" i="0" u="none" strike="noStrike" baseline="0" dirty="0">
                <a:solidFill>
                  <a:srgbClr val="0A0A0A"/>
                </a:solidFill>
                <a:latin typeface="Roboto-Bold"/>
              </a:rPr>
              <a:t>Catégories de comportements défis </a:t>
            </a:r>
            <a:r>
              <a:rPr lang="fr-FR" sz="1800" b="1" i="0" u="none" strike="noStrike" baseline="0" dirty="0" err="1">
                <a:solidFill>
                  <a:srgbClr val="0A0A0A"/>
                </a:solidFill>
                <a:latin typeface="Roboto-Bold"/>
              </a:rPr>
              <a:t>McBrien</a:t>
            </a:r>
            <a:r>
              <a:rPr lang="fr-FR" sz="1800" b="1" i="0" u="none" strike="noStrike" baseline="0" dirty="0">
                <a:solidFill>
                  <a:srgbClr val="0A0A0A"/>
                </a:solidFill>
                <a:latin typeface="Roboto-Bold"/>
              </a:rPr>
              <a:t> et </a:t>
            </a:r>
            <a:r>
              <a:rPr lang="fr-FR" sz="1800" b="1" i="0" u="none" strike="noStrike" baseline="0" dirty="0" err="1">
                <a:solidFill>
                  <a:srgbClr val="0A0A0A"/>
                </a:solidFill>
                <a:latin typeface="Roboto-Bold"/>
              </a:rPr>
              <a:t>Felce</a:t>
            </a:r>
            <a:r>
              <a:rPr lang="fr-FR" sz="1800" b="1" i="0" u="none" strike="noStrike" baseline="0" dirty="0">
                <a:solidFill>
                  <a:srgbClr val="0A0A0A"/>
                </a:solidFill>
                <a:latin typeface="Roboto-Bold"/>
              </a:rPr>
              <a:t>, (1992)</a:t>
            </a:r>
          </a:p>
          <a:p>
            <a:pPr algn="l"/>
            <a:r>
              <a:rPr lang="fr-FR" sz="1200" b="1" dirty="0">
                <a:solidFill>
                  <a:srgbClr val="0A0A0A"/>
                </a:solidFill>
              </a:rPr>
              <a:t>(</a:t>
            </a:r>
            <a:r>
              <a:rPr lang="fr-FR" sz="1200" dirty="0" err="1">
                <a:solidFill>
                  <a:srgbClr val="0A0A0A"/>
                </a:solidFill>
              </a:rPr>
              <a:t>Willaye</a:t>
            </a:r>
            <a:r>
              <a:rPr lang="fr-FR" sz="1200" dirty="0">
                <a:solidFill>
                  <a:srgbClr val="0A0A0A"/>
                </a:solidFill>
              </a:rPr>
              <a:t>, </a:t>
            </a:r>
            <a:r>
              <a:rPr lang="fr-FR" sz="1200" dirty="0" err="1">
                <a:solidFill>
                  <a:srgbClr val="0A0A0A"/>
                </a:solidFill>
              </a:rPr>
              <a:t>Magerotte</a:t>
            </a:r>
            <a:r>
              <a:rPr lang="fr-FR" sz="1200" dirty="0">
                <a:solidFill>
                  <a:srgbClr val="0A0A0A"/>
                </a:solidFill>
              </a:rPr>
              <a:t>, 2008, p 24). </a:t>
            </a:r>
          </a:p>
        </p:txBody>
      </p:sp>
      <p:graphicFrame>
        <p:nvGraphicFramePr>
          <p:cNvPr id="9" name="Tableau 9">
            <a:extLst>
              <a:ext uri="{FF2B5EF4-FFF2-40B4-BE49-F238E27FC236}">
                <a16:creationId xmlns:a16="http://schemas.microsoft.com/office/drawing/2014/main" id="{B5EF19EE-5889-4BA4-AFF4-36AF487869CF}"/>
              </a:ext>
            </a:extLst>
          </p:cNvPr>
          <p:cNvGraphicFramePr>
            <a:graphicFrameLocks noGrp="1"/>
          </p:cNvGraphicFramePr>
          <p:nvPr>
            <p:extLst>
              <p:ext uri="{D42A27DB-BD31-4B8C-83A1-F6EECF244321}">
                <p14:modId xmlns:p14="http://schemas.microsoft.com/office/powerpoint/2010/main" val="905083656"/>
              </p:ext>
            </p:extLst>
          </p:nvPr>
        </p:nvGraphicFramePr>
        <p:xfrm>
          <a:off x="1451295" y="2453954"/>
          <a:ext cx="7989348" cy="3316149"/>
        </p:xfrm>
        <a:graphic>
          <a:graphicData uri="http://schemas.openxmlformats.org/drawingml/2006/table">
            <a:tbl>
              <a:tblPr firstRow="1" bandRow="1">
                <a:tableStyleId>{5C22544A-7EE6-4342-B048-85BDC9FD1C3A}</a:tableStyleId>
              </a:tblPr>
              <a:tblGrid>
                <a:gridCol w="2570682">
                  <a:extLst>
                    <a:ext uri="{9D8B030D-6E8A-4147-A177-3AD203B41FA5}">
                      <a16:colId xmlns:a16="http://schemas.microsoft.com/office/drawing/2014/main" val="3291953661"/>
                    </a:ext>
                  </a:extLst>
                </a:gridCol>
                <a:gridCol w="2709333">
                  <a:extLst>
                    <a:ext uri="{9D8B030D-6E8A-4147-A177-3AD203B41FA5}">
                      <a16:colId xmlns:a16="http://schemas.microsoft.com/office/drawing/2014/main" val="1701756702"/>
                    </a:ext>
                  </a:extLst>
                </a:gridCol>
                <a:gridCol w="2709333">
                  <a:extLst>
                    <a:ext uri="{9D8B030D-6E8A-4147-A177-3AD203B41FA5}">
                      <a16:colId xmlns:a16="http://schemas.microsoft.com/office/drawing/2014/main" val="2056837575"/>
                    </a:ext>
                  </a:extLst>
                </a:gridCol>
              </a:tblGrid>
              <a:tr h="502714">
                <a:tc>
                  <a:txBody>
                    <a:bodyPr/>
                    <a:lstStyle/>
                    <a:p>
                      <a:pPr algn="ctr"/>
                      <a:r>
                        <a:rPr lang="fr-FR" dirty="0"/>
                        <a:t>Agression </a:t>
                      </a:r>
                    </a:p>
                  </a:txBody>
                  <a:tcPr/>
                </a:tc>
                <a:tc>
                  <a:txBody>
                    <a:bodyPr/>
                    <a:lstStyle/>
                    <a:p>
                      <a:pPr algn="ctr"/>
                      <a:r>
                        <a:rPr lang="fr-FR" dirty="0"/>
                        <a:t>Automutilation </a:t>
                      </a:r>
                    </a:p>
                  </a:txBody>
                  <a:tcPr/>
                </a:tc>
                <a:tc>
                  <a:txBody>
                    <a:bodyPr/>
                    <a:lstStyle/>
                    <a:p>
                      <a:pPr algn="ctr"/>
                      <a:r>
                        <a:rPr lang="fr-FR" dirty="0"/>
                        <a:t>Destruction</a:t>
                      </a:r>
                    </a:p>
                  </a:txBody>
                  <a:tcPr/>
                </a:tc>
                <a:extLst>
                  <a:ext uri="{0D108BD9-81ED-4DB2-BD59-A6C34878D82A}">
                    <a16:rowId xmlns:a16="http://schemas.microsoft.com/office/drawing/2014/main" val="3248170522"/>
                  </a:ext>
                </a:extLst>
              </a:tr>
              <a:tr h="1037289">
                <a:tc>
                  <a:txBody>
                    <a:bodyPr/>
                    <a:lstStyle/>
                    <a:p>
                      <a:r>
                        <a:rPr lang="fr-FR" sz="1200" dirty="0"/>
                        <a:t>Frapper </a:t>
                      </a:r>
                    </a:p>
                    <a:p>
                      <a:r>
                        <a:rPr lang="fr-FR" sz="1200" dirty="0"/>
                        <a:t>Tirer les cheveux</a:t>
                      </a:r>
                    </a:p>
                    <a:p>
                      <a:r>
                        <a:rPr lang="fr-FR" sz="1200" dirty="0"/>
                        <a:t>Pousser les gens</a:t>
                      </a:r>
                    </a:p>
                    <a:p>
                      <a:r>
                        <a:rPr lang="fr-FR" sz="1200" dirty="0"/>
                        <a:t>Donner des coups de pied</a:t>
                      </a:r>
                    </a:p>
                    <a:p>
                      <a:endParaRPr lang="fr-FR" dirty="0"/>
                    </a:p>
                  </a:txBody>
                  <a:tcPr/>
                </a:tc>
                <a:tc>
                  <a:txBody>
                    <a:bodyPr/>
                    <a:lstStyle/>
                    <a:p>
                      <a:r>
                        <a:rPr lang="fr-FR" sz="1200" dirty="0"/>
                        <a:t>Se frapper la tête</a:t>
                      </a:r>
                    </a:p>
                    <a:p>
                      <a:r>
                        <a:rPr lang="fr-FR" sz="1200" dirty="0"/>
                        <a:t>Se donner des coups ou s’enfoncer le doigt dans l’œil</a:t>
                      </a:r>
                    </a:p>
                    <a:p>
                      <a:r>
                        <a:rPr lang="fr-FR" sz="1200" dirty="0"/>
                        <a:t>Se mordre la main </a:t>
                      </a:r>
                    </a:p>
                    <a:p>
                      <a:r>
                        <a:rPr lang="fr-FR" sz="1200" dirty="0"/>
                        <a:t>S’arracher les cheveux</a:t>
                      </a:r>
                    </a:p>
                  </a:txBody>
                  <a:tcPr/>
                </a:tc>
                <a:tc>
                  <a:txBody>
                    <a:bodyPr/>
                    <a:lstStyle/>
                    <a:p>
                      <a:r>
                        <a:rPr lang="fr-FR" sz="1200" dirty="0"/>
                        <a:t>Casser de la vaisselle </a:t>
                      </a:r>
                    </a:p>
                    <a:p>
                      <a:r>
                        <a:rPr lang="fr-FR" sz="1200" dirty="0"/>
                        <a:t>Jeter des objets</a:t>
                      </a:r>
                    </a:p>
                    <a:p>
                      <a:r>
                        <a:rPr lang="fr-FR" sz="1200" dirty="0"/>
                        <a:t>Casser des vitres </a:t>
                      </a:r>
                    </a:p>
                    <a:p>
                      <a:r>
                        <a:rPr lang="fr-FR" sz="1200" dirty="0"/>
                        <a:t>Renverser des meubles</a:t>
                      </a:r>
                    </a:p>
                    <a:p>
                      <a:r>
                        <a:rPr lang="fr-FR" sz="1200" dirty="0"/>
                        <a:t>Déchirer des livres, des vêtements</a:t>
                      </a:r>
                    </a:p>
                  </a:txBody>
                  <a:tcPr/>
                </a:tc>
                <a:extLst>
                  <a:ext uri="{0D108BD9-81ED-4DB2-BD59-A6C34878D82A}">
                    <a16:rowId xmlns:a16="http://schemas.microsoft.com/office/drawing/2014/main" val="3090176580"/>
                  </a:ext>
                </a:extLst>
              </a:tr>
              <a:tr h="710315">
                <a:tc>
                  <a:txBody>
                    <a:bodyPr/>
                    <a:lstStyle/>
                    <a:p>
                      <a:pPr algn="ctr"/>
                      <a:r>
                        <a:rPr lang="fr-FR" dirty="0"/>
                        <a:t>Perturbation, anti-social, dangereux, nuisance </a:t>
                      </a:r>
                    </a:p>
                  </a:txBody>
                  <a:tcPr anchor="ctr"/>
                </a:tc>
                <a:tc>
                  <a:txBody>
                    <a:bodyPr/>
                    <a:lstStyle/>
                    <a:p>
                      <a:pPr algn="ctr"/>
                      <a:r>
                        <a:rPr lang="fr-FR" dirty="0"/>
                        <a:t>Stéréotypie /Autostimulation </a:t>
                      </a:r>
                    </a:p>
                  </a:txBody>
                  <a:tcPr anchor="ctr"/>
                </a:tc>
                <a:tc>
                  <a:txBody>
                    <a:bodyPr/>
                    <a:lstStyle/>
                    <a:p>
                      <a:pPr algn="ctr"/>
                      <a:r>
                        <a:rPr lang="fr-FR" dirty="0"/>
                        <a:t>Alimentation</a:t>
                      </a:r>
                    </a:p>
                  </a:txBody>
                  <a:tcPr anchor="ctr"/>
                </a:tc>
                <a:extLst>
                  <a:ext uri="{0D108BD9-81ED-4DB2-BD59-A6C34878D82A}">
                    <a16:rowId xmlns:a16="http://schemas.microsoft.com/office/drawing/2014/main" val="996618995"/>
                  </a:ext>
                </a:extLst>
              </a:tr>
              <a:tr h="812255">
                <a:tc>
                  <a:txBody>
                    <a:bodyPr/>
                    <a:lstStyle/>
                    <a:p>
                      <a:r>
                        <a:rPr lang="fr-FR" sz="1200" dirty="0"/>
                        <a:t>Crier </a:t>
                      </a:r>
                    </a:p>
                    <a:p>
                      <a:r>
                        <a:rPr lang="fr-FR" sz="1200" dirty="0"/>
                        <a:t>Se mettre en colère </a:t>
                      </a:r>
                    </a:p>
                    <a:p>
                      <a:r>
                        <a:rPr lang="fr-FR" sz="1200" dirty="0"/>
                        <a:t>S’enfuir</a:t>
                      </a:r>
                    </a:p>
                    <a:p>
                      <a:r>
                        <a:rPr lang="fr-FR" sz="1200" dirty="0"/>
                        <a:t>Opposition permanente</a:t>
                      </a:r>
                    </a:p>
                    <a:p>
                      <a:r>
                        <a:rPr lang="fr-FR" sz="1200" dirty="0"/>
                        <a:t>Se déshabiller en public</a:t>
                      </a:r>
                    </a:p>
                  </a:txBody>
                  <a:tcPr/>
                </a:tc>
                <a:tc>
                  <a:txBody>
                    <a:bodyPr/>
                    <a:lstStyle/>
                    <a:p>
                      <a:r>
                        <a:rPr lang="fr-FR" sz="1200" dirty="0"/>
                        <a:t>Balancements </a:t>
                      </a:r>
                    </a:p>
                    <a:p>
                      <a:r>
                        <a:rPr lang="fr-FR" sz="1200" dirty="0"/>
                        <a:t>Mouvements des mains</a:t>
                      </a:r>
                    </a:p>
                    <a:p>
                      <a:r>
                        <a:rPr lang="fr-FR" sz="1200" dirty="0"/>
                        <a:t>Bruits répétitifs</a:t>
                      </a:r>
                    </a:p>
                    <a:p>
                      <a:r>
                        <a:rPr lang="fr-FR" sz="1200" dirty="0"/>
                        <a:t>Balancer une ficelle</a:t>
                      </a:r>
                    </a:p>
                    <a:p>
                      <a:r>
                        <a:rPr lang="fr-FR" sz="1200" dirty="0"/>
                        <a:t>Arpenter </a:t>
                      </a:r>
                    </a:p>
                  </a:txBody>
                  <a:tcPr/>
                </a:tc>
                <a:tc>
                  <a:txBody>
                    <a:bodyPr/>
                    <a:lstStyle/>
                    <a:p>
                      <a:r>
                        <a:rPr lang="fr-FR" sz="1200" dirty="0" err="1"/>
                        <a:t>Hypersélectivité</a:t>
                      </a:r>
                      <a:r>
                        <a:rPr lang="fr-FR" sz="1200" dirty="0"/>
                        <a:t> </a:t>
                      </a:r>
                    </a:p>
                    <a:p>
                      <a:r>
                        <a:rPr lang="fr-FR" sz="1200" dirty="0"/>
                        <a:t>Vomissement</a:t>
                      </a:r>
                    </a:p>
                    <a:p>
                      <a:r>
                        <a:rPr lang="fr-FR" sz="1200" dirty="0"/>
                        <a:t>Pica</a:t>
                      </a:r>
                    </a:p>
                    <a:p>
                      <a:r>
                        <a:rPr lang="fr-FR" sz="1200" dirty="0"/>
                        <a:t>Recherche permanente de nourriture </a:t>
                      </a:r>
                    </a:p>
                  </a:txBody>
                  <a:tcPr/>
                </a:tc>
                <a:extLst>
                  <a:ext uri="{0D108BD9-81ED-4DB2-BD59-A6C34878D82A}">
                    <a16:rowId xmlns:a16="http://schemas.microsoft.com/office/drawing/2014/main" val="1196573016"/>
                  </a:ext>
                </a:extLst>
              </a:tr>
            </a:tbl>
          </a:graphicData>
        </a:graphic>
      </p:graphicFrame>
    </p:spTree>
    <p:extLst>
      <p:ext uri="{BB962C8B-B14F-4D97-AF65-F5344CB8AC3E}">
        <p14:creationId xmlns:p14="http://schemas.microsoft.com/office/powerpoint/2010/main" val="27965818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2354</TotalTime>
  <Words>4601</Words>
  <Application>Microsoft Office PowerPoint</Application>
  <PresentationFormat>Grand écran</PresentationFormat>
  <Paragraphs>387</Paragraphs>
  <Slides>28</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28</vt:i4>
      </vt:variant>
    </vt:vector>
  </HeadingPairs>
  <TitlesOfParts>
    <vt:vector size="38" baseType="lpstr">
      <vt:lpstr>Arial</vt:lpstr>
      <vt:lpstr>Calibri</vt:lpstr>
      <vt:lpstr>Calibri Light</vt:lpstr>
      <vt:lpstr>Calibri-Italic</vt:lpstr>
      <vt:lpstr>Cambria Math</vt:lpstr>
      <vt:lpstr>Roboto-Bold</vt:lpstr>
      <vt:lpstr>Roboto-Regular</vt:lpstr>
      <vt:lpstr>Times New Roman</vt:lpstr>
      <vt:lpstr>Verdana</vt:lpstr>
      <vt:lpstr>Thème Office</vt:lpstr>
      <vt:lpstr>Webinaire du 1 juillet 2021   Marc FOURDRIGNIER  Des « comportements-défis » pour qui ?  </vt:lpstr>
      <vt:lpstr>Sommaire </vt:lpstr>
      <vt:lpstr>Une notion récente inscrite dans une histoire </vt:lpstr>
      <vt:lpstr>Une notion récente inscrite dans une histoire </vt:lpstr>
      <vt:lpstr>Une notion complexe à définir et des usages variés</vt:lpstr>
      <vt:lpstr>Une notion complexe à définir et des usages variés</vt:lpstr>
      <vt:lpstr>Une notion complexe à définir et des usages variés</vt:lpstr>
      <vt:lpstr>Une notion complexe à définir et des usages variés</vt:lpstr>
      <vt:lpstr>Une notion complexe à définir et des usages variés</vt:lpstr>
      <vt:lpstr>Présentation PowerPoint</vt:lpstr>
      <vt:lpstr>Une notion complexe à définir et des usages variés</vt:lpstr>
      <vt:lpstr>Une notion complexe à définir et des usages variés</vt:lpstr>
      <vt:lpstr>Une notion transversale ? </vt:lpstr>
      <vt:lpstr>Une notion transversale ? </vt:lpstr>
      <vt:lpstr>Présentation PowerPoint</vt:lpstr>
      <vt:lpstr>Une notion transversale ? </vt:lpstr>
      <vt:lpstr>Une notion transversale ? </vt:lpstr>
      <vt:lpstr>Une notion transversale ? </vt:lpstr>
      <vt:lpstr>Présentation PowerPoint</vt:lpstr>
      <vt:lpstr>Des études inspirantes ? </vt:lpstr>
      <vt:lpstr>Des études inspirantes ? </vt:lpstr>
      <vt:lpstr>Des études inspirantes ? </vt:lpstr>
      <vt:lpstr>Des études inspirantes ? </vt:lpstr>
      <vt:lpstr>Des études inspirantes ? </vt:lpstr>
      <vt:lpstr>Des études inspirantes ? </vt:lpstr>
      <vt:lpstr>Pour aller plus loin. </vt:lpstr>
      <vt:lpstr>Pour aller plus loin.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CREAI Grand Est avec l'ERHR et l'ARS Grand Est. « Prévenir et gérer les comportements problèmes »</dc:title>
  <dc:creator>Marc Fourdrignier</dc:creator>
  <cp:lastModifiedBy>Marc Fourdrignier</cp:lastModifiedBy>
  <cp:revision>42</cp:revision>
  <dcterms:created xsi:type="dcterms:W3CDTF">2021-06-27T13:59:38Z</dcterms:created>
  <dcterms:modified xsi:type="dcterms:W3CDTF">2021-07-01T14:26:48Z</dcterms:modified>
</cp:coreProperties>
</file>